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</p:sldMasterIdLst>
  <p:notesMasterIdLst>
    <p:notesMasterId r:id="rId8"/>
  </p:notesMasterIdLst>
  <p:handoutMasterIdLst>
    <p:handoutMasterId r:id="rId9"/>
  </p:handoutMasterIdLst>
  <p:sldIdLst>
    <p:sldId id="1798" r:id="rId5"/>
    <p:sldId id="1796" r:id="rId6"/>
    <p:sldId id="1797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B4E4435-22A4-3539-9686-5F5D3A118324}" name="Rigling, Kay" initials="RK" userId="S::Kay.Rigling@ed.gov::bbfa0e28-ba86-4476-b13f-c713aabdb6bc" providerId="AD"/>
  <p188:author id="{FF2CD87B-2DFD-FE63-F287-03303FC05C2D}" name="Barlow, Christine" initials="BC" userId="S::christine.barlow@ed.gov::4eb76406-0f4e-4da2-a31b-65af6e865a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dgdon, Jane" initials="HJ" lastIdx="2" clrIdx="0">
    <p:extLst>
      <p:ext uri="{19B8F6BF-5375-455C-9EA6-DF929625EA0E}">
        <p15:presenceInfo xmlns:p15="http://schemas.microsoft.com/office/powerpoint/2012/main" userId="S::Jane.Hodgdon@ed.gov::be78d028-2c06-46d6-bc0b-a786057c46f1" providerId="AD"/>
      </p:ext>
    </p:extLst>
  </p:cmAuthor>
  <p:cmAuthor id="2" name="Amanda" initials="A" lastIdx="6" clrIdx="1">
    <p:extLst>
      <p:ext uri="{19B8F6BF-5375-455C-9EA6-DF929625EA0E}">
        <p15:presenceInfo xmlns:p15="http://schemas.microsoft.com/office/powerpoint/2012/main" userId="S::Amanda.Hoffman@ed.gov::dfe6b2c5-94b6-4d8e-aaa6-53afd3cc9f35" providerId="AD"/>
      </p:ext>
    </p:extLst>
  </p:cmAuthor>
  <p:cmAuthor id="3" name="Ryder, Ruth" initials="RR" lastIdx="2" clrIdx="2">
    <p:extLst>
      <p:ext uri="{19B8F6BF-5375-455C-9EA6-DF929625EA0E}">
        <p15:presenceInfo xmlns:p15="http://schemas.microsoft.com/office/powerpoint/2012/main" userId="S::Ruth.Ryder@ed.gov::eaa361cc-5d8c-4383-ad28-c8a8f790bc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6BB82A"/>
    <a:srgbClr val="354D83"/>
    <a:srgbClr val="213337"/>
    <a:srgbClr val="233523"/>
    <a:srgbClr val="70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5" autoAdjust="0"/>
    <p:restoredTop sz="74538" autoAdjust="0"/>
  </p:normalViewPr>
  <p:slideViewPr>
    <p:cSldViewPr snapToGrid="0">
      <p:cViewPr varScale="1">
        <p:scale>
          <a:sx n="82" d="100"/>
          <a:sy n="82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19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D6BC72-6AFA-480B-8486-9332B97FBD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6659C-0D73-4973-AF13-DD4201443D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462ECD0-DF62-4FBC-8793-C10905615F7A}" type="datetimeFigureOut">
              <a:rPr lang="en-US" smtClean="0"/>
              <a:t>7/27/22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7288B-F164-4ABB-8712-6312226552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BC4296-DB00-4DAF-B45F-C73609C257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12C225-9DEE-44E0-A1B6-010575015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1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D818AE-FF44-42BD-9821-9E1183006903}" type="datetimeFigureOut">
              <a:rPr lang="en-US" smtClean="0"/>
              <a:t>7/27/22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09A98-BE54-47B8-8D6D-97E723A8A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98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53655" y="760742"/>
            <a:ext cx="1696016" cy="19055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43225" y="2747691"/>
            <a:ext cx="6305550" cy="902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00529F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174160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163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263604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163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143816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695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4527" y="2024406"/>
            <a:ext cx="2180182" cy="24495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163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2955054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34824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2805" y="1592574"/>
            <a:ext cx="309879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16357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2423" y="1728214"/>
            <a:ext cx="9487153" cy="330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10975" y="6301611"/>
            <a:ext cx="165100" cy="20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  <p:extLst>
      <p:ext uri="{BB962C8B-B14F-4D97-AF65-F5344CB8AC3E}">
        <p14:creationId xmlns:p14="http://schemas.microsoft.com/office/powerpoint/2010/main" val="327443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6855" y="5923604"/>
            <a:ext cx="484189" cy="4833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1421911" y="5973278"/>
            <a:ext cx="0" cy="422909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452"/>
                </a:lnTo>
              </a:path>
            </a:pathLst>
          </a:custGeom>
          <a:ln w="12700">
            <a:solidFill>
              <a:srgbClr val="FFD5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78408" cy="6858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737349"/>
              <a:ext cx="12192000" cy="114300"/>
            </a:xfrm>
            <a:custGeom>
              <a:avLst/>
              <a:gdLst/>
              <a:ahLst/>
              <a:cxnLst/>
              <a:rect l="l" t="t" r="r" b="b"/>
              <a:pathLst>
                <a:path w="12192000" h="114300">
                  <a:moveTo>
                    <a:pt x="0" y="114300"/>
                  </a:moveTo>
                  <a:lnTo>
                    <a:pt x="12191695" y="114300"/>
                  </a:lnTo>
                  <a:lnTo>
                    <a:pt x="12191695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FFD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899" y="226072"/>
              <a:ext cx="1534439" cy="17240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15757" y="677553"/>
            <a:ext cx="7344553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i="0" spc="-204" dirty="0">
                <a:solidFill>
                  <a:srgbClr val="00529F"/>
                </a:solidFill>
                <a:latin typeface="Arial Black"/>
                <a:cs typeface="Arial Black"/>
              </a:rPr>
              <a:t>Bipartisan Safer Communities Act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42980C-7CDB-4DB4-A73D-74C3C00D62E7}"/>
              </a:ext>
            </a:extLst>
          </p:cNvPr>
          <p:cNvSpPr txBox="1"/>
          <p:nvPr/>
        </p:nvSpPr>
        <p:spPr>
          <a:xfrm>
            <a:off x="2015757" y="1436221"/>
            <a:ext cx="9653602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III – Department of Education  (pp. 75 – 77)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60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School Improvement Programs.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Appropriates $1 billion to states under the ESEA Title IV-A formula for eligible activities under Section 4108 of the Elementary and Secondary Education Act of 1965. States shall make awards on a competitive basis to high-need local educational agencies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21st Century Community Learning Centers.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Appropriates $50 million to the bipartisan 21st Century Community Learning Centers program, which supports local afterschool, before school, and summer programs.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2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6855" y="5923604"/>
            <a:ext cx="484189" cy="4833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1421911" y="5973278"/>
            <a:ext cx="0" cy="422909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452"/>
                </a:lnTo>
              </a:path>
            </a:pathLst>
          </a:custGeom>
          <a:ln w="12700">
            <a:solidFill>
              <a:srgbClr val="FFD5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78408" cy="6858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737349"/>
              <a:ext cx="12192000" cy="114300"/>
            </a:xfrm>
            <a:custGeom>
              <a:avLst/>
              <a:gdLst/>
              <a:ahLst/>
              <a:cxnLst/>
              <a:rect l="l" t="t" r="r" b="b"/>
              <a:pathLst>
                <a:path w="12192000" h="114300">
                  <a:moveTo>
                    <a:pt x="0" y="114300"/>
                  </a:moveTo>
                  <a:lnTo>
                    <a:pt x="12191695" y="114300"/>
                  </a:lnTo>
                  <a:lnTo>
                    <a:pt x="12191695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FFD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899" y="226072"/>
              <a:ext cx="1534439" cy="17240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15757" y="677553"/>
            <a:ext cx="7344553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i="0" spc="-204" dirty="0">
                <a:solidFill>
                  <a:srgbClr val="00529F"/>
                </a:solidFill>
                <a:latin typeface="Arial Black"/>
                <a:cs typeface="Arial Black"/>
              </a:rPr>
              <a:t>Bipartisan Safer Communities Act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42980C-7CDB-4DB4-A73D-74C3C00D62E7}"/>
              </a:ext>
            </a:extLst>
          </p:cNvPr>
          <p:cNvSpPr txBox="1"/>
          <p:nvPr/>
        </p:nvSpPr>
        <p:spPr>
          <a:xfrm>
            <a:off x="1877338" y="1225541"/>
            <a:ext cx="96536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Title III – Department of Education  (pp. 75 – 77)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School-Based Mental Health Services (SBMHS)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Appropriates $500 million to the SBMHS Grant Program at the Department of Education, which provides competitive grants to state educational agencies to increase the number of qualified mental health service providers.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Mental Health Service Professionals (MHSP) Demonstration Grant.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Appropriates $500 million to the MHSP Demonstration Grant program at the Department of Education, which provides competitive grants to support and demonstrate innovative partnerships to train school-based mental health service providers for employment in schools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066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6855" y="5923604"/>
            <a:ext cx="484189" cy="48339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1421911" y="5973278"/>
            <a:ext cx="0" cy="422909"/>
          </a:xfrm>
          <a:custGeom>
            <a:avLst/>
            <a:gdLst/>
            <a:ahLst/>
            <a:cxnLst/>
            <a:rect l="l" t="t" r="r" b="b"/>
            <a:pathLst>
              <a:path h="422910">
                <a:moveTo>
                  <a:pt x="0" y="0"/>
                </a:moveTo>
                <a:lnTo>
                  <a:pt x="0" y="422452"/>
                </a:lnTo>
              </a:path>
            </a:pathLst>
          </a:custGeom>
          <a:ln w="12700">
            <a:solidFill>
              <a:srgbClr val="FFD5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78408" cy="6858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737349"/>
              <a:ext cx="12192000" cy="114300"/>
            </a:xfrm>
            <a:custGeom>
              <a:avLst/>
              <a:gdLst/>
              <a:ahLst/>
              <a:cxnLst/>
              <a:rect l="l" t="t" r="r" b="b"/>
              <a:pathLst>
                <a:path w="12192000" h="114300">
                  <a:moveTo>
                    <a:pt x="0" y="114300"/>
                  </a:moveTo>
                  <a:lnTo>
                    <a:pt x="12191695" y="114300"/>
                  </a:lnTo>
                  <a:lnTo>
                    <a:pt x="12191695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solidFill>
              <a:srgbClr val="FFD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899" y="226072"/>
              <a:ext cx="1534439" cy="1724037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015757" y="677553"/>
            <a:ext cx="7344553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700" i="0" spc="-204" dirty="0">
                <a:solidFill>
                  <a:srgbClr val="00529F"/>
                </a:solidFill>
                <a:latin typeface="Arial Black"/>
                <a:cs typeface="Arial Black"/>
              </a:rPr>
              <a:t>Bipartisan Safer Communities Act 2022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42980C-7CDB-4DB4-A73D-74C3C00D62E7}"/>
              </a:ext>
            </a:extLst>
          </p:cNvPr>
          <p:cNvSpPr txBox="1"/>
          <p:nvPr/>
        </p:nvSpPr>
        <p:spPr>
          <a:xfrm>
            <a:off x="2015757" y="1462827"/>
            <a:ext cx="965360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u="none" strike="noStrike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Subtitle C.  Luke and Alex School Safety Act of 2002 (pp. 56 – 67)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Sections 13302 - 13305,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Evidence-Based Resources for School Safety. 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Codifies the SchoolSafety.gov clearinghouse, which provides resources on evidence-based strategies to keep schools safe.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Subtitle D. Amendment on ESEA Funding (p. 67)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● 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Section 13401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Prohibits use of funds under the Elementary and Secondary Education Act to train or equip any person with dangerous weapons in schools 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b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97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DC98171ABF41439B409D0A1DDFBE39" ma:contentTypeVersion="11" ma:contentTypeDescription="Create a new document." ma:contentTypeScope="" ma:versionID="49190a421e71624795e90beafbf0abf5">
  <xsd:schema xmlns:xsd="http://www.w3.org/2001/XMLSchema" xmlns:xs="http://www.w3.org/2001/XMLSchema" xmlns:p="http://schemas.microsoft.com/office/2006/metadata/properties" xmlns:ns3="f87c7b8b-c0e7-4b77-a067-2c707fd1239f" xmlns:ns4="02e41e38-1731-4866-b09a-6257d8bc047f" targetNamespace="http://schemas.microsoft.com/office/2006/metadata/properties" ma:root="true" ma:fieldsID="a79376470ff7585bea68653e5f706c44" ns3:_="" ns4:_="">
    <xsd:import namespace="f87c7b8b-c0e7-4b77-a067-2c707fd1239f"/>
    <xsd:import namespace="02e41e38-1731-4866-b09a-6257d8bc04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7c7b8b-c0e7-4b77-a067-2c707fd123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41e38-1731-4866-b09a-6257d8bc0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459478-3263-4FBF-88F1-7B17A36528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7c7b8b-c0e7-4b77-a067-2c707fd1239f"/>
    <ds:schemaRef ds:uri="02e41e38-1731-4866-b09a-6257d8bc04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6927A1-BFDC-4F02-90A1-E350A391ED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573F5A-5F51-4DA4-927B-3D82BF5EEFAA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2e41e38-1731-4866-b09a-6257d8bc047f"/>
    <ds:schemaRef ds:uri="f87c7b8b-c0e7-4b77-a067-2c707fd1239f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2020_National_ESEA_Conference_Presentation_Template (1)</Template>
  <TotalTime>10867</TotalTime>
  <Words>302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Lucida Sans</vt:lpstr>
      <vt:lpstr>1_Office Theme</vt:lpstr>
      <vt:lpstr>Bipartisan Safer Communities Act 2022</vt:lpstr>
      <vt:lpstr>Bipartisan Safer Communities Act 2022</vt:lpstr>
      <vt:lpstr>Bipartisan Safer Communities Act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Cantrell, David</dc:creator>
  <cp:lastModifiedBy>Laura Waxman</cp:lastModifiedBy>
  <cp:revision>515</cp:revision>
  <cp:lastPrinted>2022-07-11T12:36:19Z</cp:lastPrinted>
  <dcterms:created xsi:type="dcterms:W3CDTF">2019-12-03T16:32:15Z</dcterms:created>
  <dcterms:modified xsi:type="dcterms:W3CDTF">2022-07-27T18:06:47Z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0x01010057DC98171ABF41439B409D0A1DDFBE39</vt:lpwstr>
  </property>
</Properties>
</file>