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7"/>
  </p:handoutMasterIdLst>
  <p:sldIdLst>
    <p:sldId id="257" r:id="rId5"/>
    <p:sldId id="258"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howGuides="1">
      <p:cViewPr varScale="1">
        <p:scale>
          <a:sx n="107" d="100"/>
          <a:sy n="107" d="100"/>
        </p:scale>
        <p:origin x="1760"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a:lvl1pPr>
          </a:lstStyle>
          <a:p>
            <a:fld id="{161A54EB-7850-40B2-83C6-6319030D6769}" type="datetimeFigureOut">
              <a:rPr lang="en-US" smtClean="0"/>
              <a:t>7/26/22</a:t>
            </a:fld>
            <a:endParaRPr lang="en-US" dirty="0"/>
          </a:p>
        </p:txBody>
      </p:sp>
      <p:sp>
        <p:nvSpPr>
          <p:cNvPr id="4" name="Footer Placeholder 3"/>
          <p:cNvSpPr>
            <a:spLocks noGrp="1"/>
          </p:cNvSpPr>
          <p:nvPr>
            <p:ph type="ftr" sz="quarter" idx="2"/>
          </p:nvPr>
        </p:nvSpPr>
        <p:spPr>
          <a:xfrm>
            <a:off x="1" y="8829823"/>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a:lvl1pPr>
          </a:lstStyle>
          <a:p>
            <a:fld id="{406F1BFF-EA0C-4E81-A845-AEA16A3920AE}" type="slidenum">
              <a:rPr lang="en-US" smtClean="0"/>
              <a:t>‹#›</a:t>
            </a:fld>
            <a:endParaRPr lang="en-US" dirty="0"/>
          </a:p>
        </p:txBody>
      </p:sp>
    </p:spTree>
    <p:extLst>
      <p:ext uri="{BB962C8B-B14F-4D97-AF65-F5344CB8AC3E}">
        <p14:creationId xmlns:p14="http://schemas.microsoft.com/office/powerpoint/2010/main" val="31707158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C145586-ED51-43C7-92EE-8B2A08B145FD}" type="datetimeFigureOut">
              <a:rPr lang="en-US" smtClean="0"/>
              <a:t>7/26/22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209256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45586-ED51-43C7-92EE-8B2A08B145FD}" type="datetimeFigureOut">
              <a:rPr lang="en-US" smtClean="0"/>
              <a:t>7/26/22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31131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45586-ED51-43C7-92EE-8B2A08B145FD}" type="datetimeFigureOut">
              <a:rPr lang="en-US" smtClean="0"/>
              <a:t>7/26/22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412483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45586-ED51-43C7-92EE-8B2A08B145FD}" type="datetimeFigureOut">
              <a:rPr lang="en-US" smtClean="0"/>
              <a:t>7/26/22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187168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145586-ED51-43C7-92EE-8B2A08B145FD}" type="datetimeFigureOut">
              <a:rPr lang="en-US" smtClean="0"/>
              <a:t>7/26/22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2845745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145586-ED51-43C7-92EE-8B2A08B145FD}" type="datetimeFigureOut">
              <a:rPr lang="en-US" smtClean="0"/>
              <a:t>7/26/22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275977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145586-ED51-43C7-92EE-8B2A08B145FD}" type="datetimeFigureOut">
              <a:rPr lang="en-US" smtClean="0"/>
              <a:t>7/26/22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374820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145586-ED51-43C7-92EE-8B2A08B145FD}" type="datetimeFigureOut">
              <a:rPr lang="en-US" smtClean="0"/>
              <a:t>7/26/22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126004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45586-ED51-43C7-92EE-8B2A08B145FD}" type="datetimeFigureOut">
              <a:rPr lang="en-US" smtClean="0"/>
              <a:t>7/26/22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332181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45586-ED51-43C7-92EE-8B2A08B145FD}" type="datetimeFigureOut">
              <a:rPr lang="en-US" smtClean="0"/>
              <a:t>7/26/22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274176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45586-ED51-43C7-92EE-8B2A08B145FD}" type="datetimeFigureOut">
              <a:rPr lang="en-US" smtClean="0"/>
              <a:t>7/26/22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92F27C-EA8D-426A-8A99-DB225DCB8463}" type="slidenum">
              <a:rPr lang="en-US" smtClean="0"/>
              <a:t>‹#›</a:t>
            </a:fld>
            <a:endParaRPr lang="en-US" dirty="0"/>
          </a:p>
        </p:txBody>
      </p:sp>
    </p:spTree>
    <p:extLst>
      <p:ext uri="{BB962C8B-B14F-4D97-AF65-F5344CB8AC3E}">
        <p14:creationId xmlns:p14="http://schemas.microsoft.com/office/powerpoint/2010/main" val="363602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45586-ED51-43C7-92EE-8B2A08B145FD}" type="datetimeFigureOut">
              <a:rPr lang="en-US" smtClean="0"/>
              <a:t>7/26/22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2F27C-EA8D-426A-8A99-DB225DCB8463}" type="slidenum">
              <a:rPr lang="en-US" smtClean="0"/>
              <a:t>‹#›</a:t>
            </a:fld>
            <a:endParaRPr lang="en-US" dirty="0"/>
          </a:p>
        </p:txBody>
      </p:sp>
    </p:spTree>
    <p:extLst>
      <p:ext uri="{BB962C8B-B14F-4D97-AF65-F5344CB8AC3E}">
        <p14:creationId xmlns:p14="http://schemas.microsoft.com/office/powerpoint/2010/main" val="2301075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62200" y="152400"/>
            <a:ext cx="6477000" cy="792162"/>
          </a:xfrm>
        </p:spPr>
        <p:txBody>
          <a:bodyPr>
            <a:noAutofit/>
          </a:bodyPr>
          <a:lstStyle/>
          <a:p>
            <a:pPr algn="l"/>
            <a:r>
              <a:rPr lang="en-US" sz="2800" dirty="0">
                <a:solidFill>
                  <a:schemeClr val="bg1"/>
                </a:solidFill>
                <a:latin typeface="+mn-lt"/>
                <a:ea typeface="Verdana" panose="020B0604030504040204" pitchFamily="34" charset="0"/>
                <a:cs typeface="Verdana" panose="020B0604030504040204" pitchFamily="34" charset="0"/>
              </a:rPr>
              <a:t>U.S. DOJ COPS Office</a:t>
            </a:r>
            <a:br>
              <a:rPr lang="en-US" sz="2800" dirty="0">
                <a:solidFill>
                  <a:schemeClr val="bg1"/>
                </a:solidFill>
                <a:latin typeface="+mn-lt"/>
                <a:ea typeface="Verdana" panose="020B0604030504040204" pitchFamily="34" charset="0"/>
                <a:cs typeface="Verdana" panose="020B0604030504040204" pitchFamily="34" charset="0"/>
              </a:rPr>
            </a:br>
            <a:r>
              <a:rPr lang="en-US" sz="2800" dirty="0">
                <a:solidFill>
                  <a:schemeClr val="bg1"/>
                </a:solidFill>
                <a:latin typeface="+mn-lt"/>
                <a:ea typeface="Verdana" panose="020B0604030504040204" pitchFamily="34" charset="0"/>
                <a:cs typeface="Verdana" panose="020B0604030504040204" pitchFamily="34" charset="0"/>
              </a:rPr>
              <a:t>School Violence Prevention Program</a:t>
            </a:r>
          </a:p>
        </p:txBody>
      </p:sp>
      <p:sp>
        <p:nvSpPr>
          <p:cNvPr id="3" name="Content Placeholder 2"/>
          <p:cNvSpPr>
            <a:spLocks noGrp="1"/>
          </p:cNvSpPr>
          <p:nvPr>
            <p:ph idx="1"/>
          </p:nvPr>
        </p:nvSpPr>
        <p:spPr>
          <a:xfrm>
            <a:off x="228600" y="1143000"/>
            <a:ext cx="8763000" cy="5715000"/>
          </a:xfrm>
        </p:spPr>
        <p:txBody>
          <a:bodyPr>
            <a:normAutofit lnSpcReduction="10000"/>
          </a:bodyPr>
          <a:lstStyle/>
          <a:p>
            <a:pPr>
              <a:lnSpc>
                <a:spcPct val="90000"/>
              </a:lnSpc>
              <a:spcBef>
                <a:spcPts val="1000"/>
              </a:spcBef>
              <a:defRPr/>
            </a:pPr>
            <a:r>
              <a:rPr kumimoji="0" lang="en-US" sz="2000" b="0" i="0" u="none" strike="noStrike" kern="1200" cap="none" spc="0" normalizeH="0" baseline="0" noProof="0" dirty="0">
                <a:ln>
                  <a:noFill/>
                </a:ln>
                <a:solidFill>
                  <a:prstClr val="black"/>
                </a:solidFill>
                <a:effectLst/>
                <a:uLnTx/>
                <a:uFillTx/>
                <a:ea typeface="+mn-ea"/>
                <a:cs typeface="+mn-cs"/>
              </a:rPr>
              <a:t>As part of </a:t>
            </a:r>
            <a:r>
              <a:rPr lang="en-US" sz="2000" dirty="0">
                <a:solidFill>
                  <a:prstClr val="black"/>
                </a:solidFill>
              </a:rPr>
              <a:t>the STOP School Violence Act of 2018, t</a:t>
            </a:r>
            <a:r>
              <a:rPr kumimoji="0" lang="en-US" sz="2000" b="0" i="0" u="none" strike="noStrike" kern="1200" cap="none" spc="0" normalizeH="0" baseline="0" noProof="0" dirty="0">
                <a:ln>
                  <a:noFill/>
                </a:ln>
                <a:solidFill>
                  <a:prstClr val="black"/>
                </a:solidFill>
                <a:effectLst/>
                <a:uLnTx/>
                <a:uFillTx/>
                <a:ea typeface="+mn-ea"/>
                <a:cs typeface="+mn-cs"/>
              </a:rPr>
              <a:t>he DOJ Office of Community Oriented Policing Services (COPS) is authorized to provide funding through the School Violence Prevention Program (SVPP) for the following purposes: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0" i="0" u="none" strike="noStrike" kern="1200" cap="none" spc="0" normalizeH="0" baseline="0" noProof="0" dirty="0">
              <a:ln>
                <a:noFill/>
              </a:ln>
              <a:solidFill>
                <a:prstClr val="black"/>
              </a:solidFill>
              <a:effectLst/>
              <a:uLnTx/>
              <a:uFillTx/>
              <a:ea typeface="+mn-ea"/>
              <a:cs typeface="+mn-cs"/>
            </a:endParaRPr>
          </a:p>
          <a:p>
            <a:pPr marR="0" lvl="1"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ea typeface="+mn-ea"/>
                <a:cs typeface="+mn-cs"/>
              </a:rPr>
              <a:t>Coordination with law enforcement</a:t>
            </a:r>
          </a:p>
          <a:p>
            <a:pPr marR="0" lvl="1"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ea typeface="+mn-ea"/>
                <a:cs typeface="+mn-cs"/>
              </a:rPr>
              <a:t>Training for local law enforcement officers to prevent student violence against others and self</a:t>
            </a:r>
          </a:p>
          <a:p>
            <a:pPr marR="0" lvl="1"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ea typeface="+mn-ea"/>
                <a:cs typeface="+mn-cs"/>
              </a:rPr>
              <a:t>Metal detectors, locks, lighting, and other deterrent measures</a:t>
            </a:r>
          </a:p>
          <a:p>
            <a:pPr marR="0" lvl="1"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ea typeface="+mn-ea"/>
                <a:cs typeface="+mn-cs"/>
              </a:rPr>
              <a:t>Technology for expedited notification of local law enforcement during an emergency</a:t>
            </a:r>
          </a:p>
          <a:p>
            <a:pPr marR="0" lvl="1"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ea typeface="+mn-ea"/>
                <a:cs typeface="+mn-cs"/>
              </a:rPr>
              <a:t>Other measures providing a significant improvement in security.</a:t>
            </a:r>
          </a:p>
          <a:p>
            <a:pPr marL="0" indent="0">
              <a:buNone/>
            </a:pPr>
            <a:endParaRPr lang="en-US" sz="900" dirty="0"/>
          </a:p>
          <a:p>
            <a:r>
              <a:rPr lang="en-US" sz="2000" dirty="0"/>
              <a:t>Awards are provided directly to States, units of local government, Indian tribes, and other public agencies (school districts, local law enforcement, etc.). Grant recipients may also contract with or make sub-awards to local educational agencies, nonprofit organizations (excluding schools), units of local government, or tribal organizations.</a:t>
            </a:r>
          </a:p>
          <a:p>
            <a:pPr marL="0" indent="0">
              <a:buNone/>
            </a:pPr>
            <a:endParaRPr lang="en-US" sz="900" dirty="0"/>
          </a:p>
          <a:p>
            <a:r>
              <a:rPr lang="en-US" sz="2000" dirty="0"/>
              <a:t>There is a maximum of $500,000 per award, and grant recipients must contribute a minimum 25% cash match unless a waiver of the match is granted due to severe fiscal distress.</a:t>
            </a:r>
          </a:p>
          <a:p>
            <a:endParaRPr lang="en-US" dirty="0"/>
          </a:p>
          <a:p>
            <a:endParaRPr lang="en-US" dirty="0"/>
          </a:p>
        </p:txBody>
      </p:sp>
    </p:spTree>
    <p:extLst>
      <p:ext uri="{BB962C8B-B14F-4D97-AF65-F5344CB8AC3E}">
        <p14:creationId xmlns:p14="http://schemas.microsoft.com/office/powerpoint/2010/main" val="366638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62200" y="76200"/>
            <a:ext cx="6477000" cy="868362"/>
          </a:xfrm>
        </p:spPr>
        <p:txBody>
          <a:bodyPr>
            <a:noAutofit/>
          </a:bodyPr>
          <a:lstStyle/>
          <a:p>
            <a:pPr algn="l"/>
            <a:r>
              <a:rPr kumimoji="0" lang="en-US" sz="28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U.S. DOJ COPS Office</a:t>
            </a:r>
            <a:br>
              <a:rPr kumimoji="0" lang="en-US" sz="28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br>
            <a:r>
              <a:rPr kumimoji="0" lang="en-US" sz="28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School Violence Prevention Program</a:t>
            </a:r>
            <a:endParaRPr lang="en-US" sz="2800" dirty="0">
              <a:solidFill>
                <a:schemeClr val="bg1">
                  <a:lumMod val="85000"/>
                </a:schemeClr>
              </a:solidFill>
              <a:latin typeface="+mn-lt"/>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304800" y="1219200"/>
            <a:ext cx="8686800" cy="5486400"/>
          </a:xfrm>
        </p:spPr>
        <p:txBody>
          <a:bodyPr>
            <a:normAutofit/>
          </a:bodyPr>
          <a:lstStyle/>
          <a:p>
            <a:pPr>
              <a:lnSpc>
                <a:spcPct val="90000"/>
              </a:lnSpc>
              <a:spcBef>
                <a:spcPts val="1000"/>
              </a:spcBef>
              <a:defRPr/>
            </a:pPr>
            <a:r>
              <a:rPr kumimoji="0" lang="en-US" sz="2000" b="0" i="0" u="none" strike="noStrike" kern="1200" cap="none" spc="0" normalizeH="0" baseline="0" noProof="0" dirty="0">
                <a:ln>
                  <a:noFill/>
                </a:ln>
                <a:solidFill>
                  <a:prstClr val="black"/>
                </a:solidFill>
                <a:effectLst/>
                <a:uLnTx/>
                <a:uFillTx/>
                <a:ea typeface="+mn-ea"/>
                <a:cs typeface="+mn-cs"/>
              </a:rPr>
              <a:t>In FY 2022, up to $53 million was available for the School Violence Prevention Program through the Consolidated Appropriations Act, 2022.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900" dirty="0">
              <a:solidFill>
                <a:prstClr val="black"/>
              </a:solidFill>
            </a:endParaRPr>
          </a:p>
          <a:p>
            <a:pPr>
              <a:lnSpc>
                <a:spcPct val="90000"/>
              </a:lnSpc>
              <a:spcBef>
                <a:spcPts val="1000"/>
              </a:spcBef>
              <a:defRPr/>
            </a:pPr>
            <a:r>
              <a:rPr kumimoji="0" lang="en-US" sz="2000" b="0" i="0" u="none" strike="noStrike" kern="1200" cap="none" spc="0" normalizeH="0" baseline="0" noProof="0" dirty="0">
                <a:ln>
                  <a:noFill/>
                </a:ln>
                <a:solidFill>
                  <a:prstClr val="black"/>
                </a:solidFill>
                <a:effectLst/>
                <a:uLnTx/>
                <a:uFillTx/>
                <a:ea typeface="+mn-ea"/>
                <a:cs typeface="+mn-cs"/>
              </a:rPr>
              <a:t>Through the Bipartisan Safer Communities Act, the COPS Office will receive an additional $100 million ($20 million per year, FY 2022 – FY2026) for the purposes authorized under the STOP School Violence Act of 2018.</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900" dirty="0">
              <a:solidFill>
                <a:prstClr val="black"/>
              </a:solidFill>
            </a:endParaRPr>
          </a:p>
          <a:p>
            <a:pPr>
              <a:lnSpc>
                <a:spcPct val="90000"/>
              </a:lnSpc>
              <a:spcBef>
                <a:spcPts val="1000"/>
              </a:spcBef>
              <a:defRPr/>
            </a:pPr>
            <a:r>
              <a:rPr kumimoji="0" lang="en-US" sz="2000" b="0" i="0" u="none" strike="noStrike" kern="1200" cap="none" spc="0" normalizeH="0" baseline="0" noProof="0" dirty="0">
                <a:ln>
                  <a:noFill/>
                </a:ln>
                <a:solidFill>
                  <a:prstClr val="black"/>
                </a:solidFill>
                <a:effectLst/>
                <a:uLnTx/>
                <a:uFillTx/>
                <a:ea typeface="+mn-ea"/>
                <a:cs typeface="+mn-cs"/>
              </a:rPr>
              <a:t>The additional $20 million for FY 2022 made available through th</a:t>
            </a:r>
            <a:r>
              <a:rPr lang="en-US" sz="2000" dirty="0">
                <a:solidFill>
                  <a:prstClr val="black"/>
                </a:solidFill>
              </a:rPr>
              <a:t>e Bipartisan Safer Communities Act will supplement our existing STOP School Violence Act funding, and will be used to expand the number of awards we are able to make under the FY 2022 School Violence Prevention Program.</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900" dirty="0">
              <a:solidFill>
                <a:prstClr val="black"/>
              </a:solidFill>
            </a:endParaRPr>
          </a:p>
          <a:p>
            <a:pPr>
              <a:lnSpc>
                <a:spcPct val="90000"/>
              </a:lnSpc>
              <a:spcBef>
                <a:spcPts val="1000"/>
              </a:spcBef>
              <a:defRPr/>
            </a:pPr>
            <a:r>
              <a:rPr lang="en-US" sz="2000" dirty="0">
                <a:solidFill>
                  <a:prstClr val="black"/>
                </a:solidFill>
              </a:rPr>
              <a:t>The FY 2022 SVPP solicitation closed on June 21, 2022, and applications are currently under review.  The COPS Office anticipates making awards by September 30, 2022.</a:t>
            </a:r>
            <a:endParaRPr lang="en-US" dirty="0"/>
          </a:p>
          <a:p>
            <a:pPr marL="0" indent="0">
              <a:buNone/>
            </a:pPr>
            <a:endParaRPr lang="en-US" dirty="0"/>
          </a:p>
        </p:txBody>
      </p:sp>
    </p:spTree>
    <p:extLst>
      <p:ext uri="{BB962C8B-B14F-4D97-AF65-F5344CB8AC3E}">
        <p14:creationId xmlns:p14="http://schemas.microsoft.com/office/powerpoint/2010/main" val="47375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PF-IO Document" ma:contentTypeID="0x010100549E966A60378F44866D5A6DC5554409002D9C9875DCF40D49B09D2E361AA1D0A1" ma:contentTypeVersion="7" ma:contentTypeDescription="Create a PPF-IO document." ma:contentTypeScope="" ma:versionID="21d901a2f3052ad319023e5b55cf7baa">
  <xsd:schema xmlns:xsd="http://www.w3.org/2001/XMLSchema" xmlns:xs="http://www.w3.org/2001/XMLSchema" xmlns:p="http://schemas.microsoft.com/office/2006/metadata/properties" xmlns:ns2="9789462d-516e-4b2c-923e-32973af21b60" xmlns:ns3="993fa07a-fe70-4e83-9385-9b04379810be" targetNamespace="http://schemas.microsoft.com/office/2006/metadata/properties" ma:root="true" ma:fieldsID="f59074b321c9b910f75e8c221644eb90" ns2:_="" ns3:_="">
    <xsd:import namespace="9789462d-516e-4b2c-923e-32973af21b60"/>
    <xsd:import namespace="993fa07a-fe70-4e83-9385-9b04379810be"/>
    <xsd:element name="properties">
      <xsd:complexType>
        <xsd:sequence>
          <xsd:element name="documentManagement">
            <xsd:complexType>
              <xsd:all>
                <xsd:element ref="ns2:d4a6b610497f4484b52fe4acae5c6595" minOccurs="0"/>
                <xsd:element ref="ns3:TaxCatchAll" minOccurs="0"/>
                <xsd:element ref="ns3:TaxCatchAllLabel" minOccurs="0"/>
                <xsd:element ref="ns2:fe77408a4c5a4df693ac3aa980337234" minOccurs="0"/>
                <xsd:element ref="ns2:da538a626b9d499388b70feb66b6aae2"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89462d-516e-4b2c-923e-32973af21b60" elementFormDefault="qualified">
    <xsd:import namespace="http://schemas.microsoft.com/office/2006/documentManagement/types"/>
    <xsd:import namespace="http://schemas.microsoft.com/office/infopath/2007/PartnerControls"/>
    <xsd:element name="d4a6b610497f4484b52fe4acae5c6595" ma:index="8" ma:taxonomy="true" ma:internalName="d4a6b610497f4484b52fe4acae5c6595" ma:taxonomyFieldName="IO_x0020_Division" ma:displayName="Owner" ma:indexed="true" ma:default="" ma:fieldId="{d4a6b610-497f-4484-b52f-e4acae5c6595}" ma:sspId="7179b601-8340-414d-b8a6-aa1633abae45" ma:termSetId="40a8e2bd-6e6b-451e-a283-2bfd188e1821" ma:anchorId="00000000-0000-0000-0000-000000000000" ma:open="false" ma:isKeyword="false">
      <xsd:complexType>
        <xsd:sequence>
          <xsd:element ref="pc:Terms" minOccurs="0" maxOccurs="1"/>
        </xsd:sequence>
      </xsd:complexType>
    </xsd:element>
    <xsd:element name="fe77408a4c5a4df693ac3aa980337234" ma:index="12" ma:taxonomy="true" ma:internalName="fe77408a4c5a4df693ac3aa980337234" ma:taxonomyFieldName="IO_x0020_Subject" ma:displayName="Subject" ma:indexed="true" ma:default="" ma:fieldId="{fe77408a-4c5a-4df6-93ac-3aa980337234}" ma:sspId="7179b601-8340-414d-b8a6-aa1633abae45" ma:termSetId="f98817dd-ee04-4802-93f8-1c432f336b43" ma:anchorId="00000000-0000-0000-0000-000000000000" ma:open="false" ma:isKeyword="false">
      <xsd:complexType>
        <xsd:sequence>
          <xsd:element ref="pc:Terms" minOccurs="0" maxOccurs="1"/>
        </xsd:sequence>
      </xsd:complexType>
    </xsd:element>
    <xsd:element name="da538a626b9d499388b70feb66b6aae2" ma:index="14" ma:taxonomy="true" ma:internalName="da538a626b9d499388b70feb66b6aae2" ma:taxonomyFieldName="IO_x0020_Type" ma:displayName="Type" ma:indexed="true" ma:default="" ma:fieldId="{da538a62-6b9d-4993-88b7-0feb66b6aae2}" ma:sspId="7179b601-8340-414d-b8a6-aa1633abae45" ma:termSetId="c9aadfdf-4b04-4e3c-b4a4-fa3f92537b1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3fa07a-fe70-4e83-9385-9b04379810b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8ff14e78-e662-4e34-b0c8-7be25cc6a4bb}" ma:internalName="TaxCatchAll" ma:showField="CatchAllData" ma:web="993fa07a-fe70-4e83-9385-9b04379810b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ff14e78-e662-4e34-b0c8-7be25cc6a4bb}" ma:internalName="TaxCatchAllLabel" ma:readOnly="true" ma:showField="CatchAllDataLabel" ma:web="993fa07a-fe70-4e83-9385-9b04379810be">
      <xsd:complexType>
        <xsd:complexContent>
          <xsd:extension base="dms:MultiChoiceLookup">
            <xsd:sequence>
              <xsd:element name="Value" type="dms:Lookup" maxOccurs="unbounded" minOccurs="0" nillable="true"/>
            </xsd:sequence>
          </xsd:extension>
        </xsd:complexContent>
      </xsd:complexType>
    </xsd:element>
    <xsd:element name="TaxKeywordTaxHTField" ma:index="17"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e77408a4c5a4df693ac3aa980337234 xmlns="9789462d-516e-4b2c-923e-32973af21b60">
      <Terms xmlns="http://schemas.microsoft.com/office/infopath/2007/PartnerControls">
        <TermInfo xmlns="http://schemas.microsoft.com/office/infopath/2007/PartnerControls">
          <TermName xmlns="http://schemas.microsoft.com/office/infopath/2007/PartnerControls">Internal/External Communication</TermName>
          <TermId xmlns="http://schemas.microsoft.com/office/infopath/2007/PartnerControls">c79fff3b-7065-4f77-b044-4bc36c4e2343</TermId>
        </TermInfo>
      </Terms>
    </fe77408a4c5a4df693ac3aa980337234>
    <da538a626b9d499388b70feb66b6aae2 xmlns="9789462d-516e-4b2c-923e-32973af21b60">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9f3150f8-e900-4e5f-8c96-8c687ebf8dd6</TermId>
        </TermInfo>
      </Terms>
    </da538a626b9d499388b70feb66b6aae2>
    <TaxCatchAll xmlns="993fa07a-fe70-4e83-9385-9b04379810be">
      <Value>31</Value>
      <Value>421</Value>
      <Value>80</Value>
      <Value>78</Value>
    </TaxCatchAll>
    <TaxKeywordTaxHTField xmlns="993fa07a-fe70-4e83-9385-9b04379810be">
      <Terms xmlns="http://schemas.microsoft.com/office/infopath/2007/PartnerControls">
        <TermInfo xmlns="http://schemas.microsoft.com/office/infopath/2007/PartnerControls">
          <TermName xmlns="http://schemas.microsoft.com/office/infopath/2007/PartnerControls">PowerPoint Presentation Template PPT</TermName>
          <TermId xmlns="http://schemas.microsoft.com/office/infopath/2007/PartnerControls">8600b65a-125c-4ae0-a5ae-a8f6201dca22</TermId>
        </TermInfo>
      </Terms>
    </TaxKeywordTaxHTField>
    <d4a6b610497f4484b52fe4acae5c6595 xmlns="9789462d-516e-4b2c-923e-32973af21b60">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2373046e-1b6c-46ce-b748-bbf9b6652449</TermId>
        </TermInfo>
      </Terms>
    </d4a6b610497f4484b52fe4acae5c6595>
  </documentManagement>
</p:properties>
</file>

<file path=customXml/itemProps1.xml><?xml version="1.0" encoding="utf-8"?>
<ds:datastoreItem xmlns:ds="http://schemas.openxmlformats.org/officeDocument/2006/customXml" ds:itemID="{916F2444-DF78-4391-9AA6-619EB8AADBAD}">
  <ds:schemaRefs>
    <ds:schemaRef ds:uri="http://schemas.microsoft.com/sharepoint/v3/contenttype/forms"/>
  </ds:schemaRefs>
</ds:datastoreItem>
</file>

<file path=customXml/itemProps2.xml><?xml version="1.0" encoding="utf-8"?>
<ds:datastoreItem xmlns:ds="http://schemas.openxmlformats.org/officeDocument/2006/customXml" ds:itemID="{1450903B-0D8B-4965-87B8-F4DFB90679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89462d-516e-4b2c-923e-32973af21b60"/>
    <ds:schemaRef ds:uri="993fa07a-fe70-4e83-9385-9b0437981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087BEF-88F6-494E-89EE-29DB7A473F61}">
  <ds:schemaRefs>
    <ds:schemaRef ds:uri="993fa07a-fe70-4e83-9385-9b04379810be"/>
    <ds:schemaRef ds:uri="http://schemas.openxmlformats.org/package/2006/metadata/core-properties"/>
    <ds:schemaRef ds:uri="http://purl.org/dc/terms/"/>
    <ds:schemaRef ds:uri="http://schemas.microsoft.com/office/infopath/2007/PartnerControls"/>
    <ds:schemaRef ds:uri="http://purl.org/dc/dcmitype/"/>
    <ds:schemaRef ds:uri="http://purl.org/dc/elements/1.1/"/>
    <ds:schemaRef ds:uri="http://schemas.microsoft.com/office/2006/metadata/properties"/>
    <ds:schemaRef ds:uri="http://schemas.microsoft.com/office/2006/documentManagement/types"/>
    <ds:schemaRef ds:uri="9789462d-516e-4b2c-923e-32973af21b6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824</TotalTime>
  <Words>354</Words>
  <Application>Microsoft Macintosh PowerPoint</Application>
  <PresentationFormat>On-screen Show (4:3)</PresentationFormat>
  <Paragraphs>20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U.S. DOJ COPS Office School Violence Prevention Program</vt:lpstr>
      <vt:lpstr>U.S. DOJ COPS Office School Violence Prevention Program</vt:lpstr>
    </vt:vector>
  </TitlesOfParts>
  <Company>USDOJ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Agner, Eric (COPS)</dc:creator>
  <cp:keywords>PowerPoint Presentation Template PPT</cp:keywords>
  <cp:lastModifiedBy>Laura Waxman</cp:lastModifiedBy>
  <cp:revision>46</cp:revision>
  <cp:lastPrinted>2016-03-14T16:04:25Z</cp:lastPrinted>
  <dcterms:created xsi:type="dcterms:W3CDTF">2015-05-07T19:55:11Z</dcterms:created>
  <dcterms:modified xsi:type="dcterms:W3CDTF">2022-07-26T21:26:45Z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0x010100549E966A60378F44866D5A6DC5554409002D9C9875DCF40D49B09D2E361AA1D0A1</vt:lpwstr>
  </property>
  <property fmtid="{D5CDD505-2E9C-101B-9397-08002B2CF9AE}" pid="3" name="TaxKeyword">
    <vt:lpwstr>421;#PowerPoint Presentation Template PPT|8600b65a-125c-4ae0-a5ae-a8f6201dca22</vt:lpwstr>
  </property>
  <property fmtid="{D5CDD505-2E9C-101B-9397-08002B2CF9AE}" pid="4" name="IO Division">
    <vt:lpwstr>78;#Director's Office|2373046e-1b6c-46ce-b748-bbf9b6652449</vt:lpwstr>
  </property>
  <property fmtid="{D5CDD505-2E9C-101B-9397-08002B2CF9AE}" pid="5" name="IO Subject">
    <vt:lpwstr>80;#Internal/External Communication|c79fff3b-7065-4f77-b044-4bc36c4e2343</vt:lpwstr>
  </property>
  <property fmtid="{D5CDD505-2E9C-101B-9397-08002B2CF9AE}" pid="6" name="IO Type">
    <vt:lpwstr>31;#Template|9f3150f8-e900-4e5f-8c96-8c687ebf8dd6</vt:lpwstr>
  </property>
</Properties>
</file>