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6" r:id="rId3"/>
    <p:sldId id="276" r:id="rId4"/>
    <p:sldId id="263" r:id="rId5"/>
    <p:sldId id="258" r:id="rId6"/>
    <p:sldId id="259" r:id="rId7"/>
    <p:sldId id="260" r:id="rId8"/>
    <p:sldId id="261" r:id="rId9"/>
    <p:sldId id="264" r:id="rId10"/>
    <p:sldId id="262" r:id="rId11"/>
    <p:sldId id="283" r:id="rId12"/>
    <p:sldId id="265" r:id="rId13"/>
    <p:sldId id="266" r:id="rId14"/>
    <p:sldId id="267" r:id="rId15"/>
    <p:sldId id="281" r:id="rId16"/>
    <p:sldId id="280" r:id="rId17"/>
    <p:sldId id="282" r:id="rId18"/>
    <p:sldId id="268" r:id="rId19"/>
    <p:sldId id="269" r:id="rId20"/>
    <p:sldId id="270" r:id="rId21"/>
    <p:sldId id="272" r:id="rId22"/>
    <p:sldId id="274" r:id="rId23"/>
    <p:sldId id="277" r:id="rId24"/>
    <p:sldId id="278"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5" clrIdx="0">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4660"/>
  </p:normalViewPr>
  <p:slideViewPr>
    <p:cSldViewPr snapToGrid="0">
      <p:cViewPr varScale="1">
        <p:scale>
          <a:sx n="68" d="100"/>
          <a:sy n="68" d="100"/>
        </p:scale>
        <p:origin x="63"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800" b="1" dirty="0">
                <a:solidFill>
                  <a:sysClr val="windowText" lastClr="000000"/>
                </a:solidFill>
                <a:latin typeface="Times New Roman" panose="02020603050405020304" pitchFamily="18" charset="0"/>
                <a:cs typeface="Times New Roman" panose="02020603050405020304" pitchFamily="18" charset="0"/>
              </a:rPr>
              <a:t>Local Government  Utility Spending and Revenues, 1993-2017</a:t>
            </a:r>
          </a:p>
        </c:rich>
      </c:tx>
      <c:layout>
        <c:manualLayout>
          <c:xMode val="edge"/>
          <c:yMode val="edge"/>
          <c:x val="0.16832901602993139"/>
          <c:y val="2.9294777254450802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0060920062546418"/>
          <c:y val="0.22425946966666138"/>
          <c:w val="0.73562537855844945"/>
          <c:h val="0.65790168543347849"/>
        </c:manualLayout>
      </c:layout>
      <c:lineChart>
        <c:grouping val="standard"/>
        <c:varyColors val="0"/>
        <c:ser>
          <c:idx val="2"/>
          <c:order val="0"/>
          <c:tx>
            <c:v>Water Spend</c:v>
          </c:tx>
          <c:spPr>
            <a:ln w="38100" cap="rnd">
              <a:solidFill>
                <a:schemeClr val="accent1"/>
              </a:solidFill>
              <a:round/>
            </a:ln>
            <a:effectLst/>
          </c:spPr>
          <c:marker>
            <c:symbol val="circle"/>
            <c:size val="5"/>
            <c:spPr>
              <a:solidFill>
                <a:schemeClr val="accent3"/>
              </a:solidFill>
              <a:ln w="9525">
                <a:solidFill>
                  <a:schemeClr val="accent3"/>
                </a:solidFill>
              </a:ln>
              <a:effectLst/>
            </c:spPr>
          </c:marker>
          <c:val>
            <c:numRef>
              <c:f>'water-sewer rev exp'!$K$9:$K$33</c:f>
              <c:numCache>
                <c:formatCode>#,##0</c:formatCode>
                <c:ptCount val="25"/>
                <c:pt idx="0">
                  <c:v>24433440</c:v>
                </c:pt>
                <c:pt idx="1">
                  <c:v>26440864</c:v>
                </c:pt>
                <c:pt idx="2">
                  <c:v>27863125</c:v>
                </c:pt>
                <c:pt idx="3">
                  <c:v>28765816</c:v>
                </c:pt>
                <c:pt idx="4">
                  <c:v>31012081</c:v>
                </c:pt>
                <c:pt idx="5">
                  <c:v>31897029</c:v>
                </c:pt>
                <c:pt idx="6">
                  <c:v>33924151</c:v>
                </c:pt>
                <c:pt idx="7">
                  <c:v>35435003</c:v>
                </c:pt>
                <c:pt idx="8">
                  <c:v>36410259</c:v>
                </c:pt>
                <c:pt idx="9">
                  <c:v>40169307</c:v>
                </c:pt>
                <c:pt idx="10">
                  <c:v>42907605</c:v>
                </c:pt>
                <c:pt idx="11">
                  <c:v>44275003</c:v>
                </c:pt>
                <c:pt idx="12">
                  <c:v>45636724</c:v>
                </c:pt>
                <c:pt idx="13">
                  <c:v>47435899</c:v>
                </c:pt>
                <c:pt idx="14">
                  <c:v>53811547</c:v>
                </c:pt>
                <c:pt idx="15">
                  <c:v>54567554</c:v>
                </c:pt>
                <c:pt idx="16">
                  <c:v>59587633</c:v>
                </c:pt>
                <c:pt idx="17">
                  <c:v>60277035</c:v>
                </c:pt>
                <c:pt idx="18">
                  <c:v>60547655</c:v>
                </c:pt>
                <c:pt idx="19">
                  <c:v>61169535</c:v>
                </c:pt>
                <c:pt idx="20">
                  <c:v>63107764</c:v>
                </c:pt>
                <c:pt idx="21">
                  <c:v>64974677</c:v>
                </c:pt>
                <c:pt idx="22">
                  <c:v>67501005</c:v>
                </c:pt>
                <c:pt idx="23">
                  <c:v>69311835</c:v>
                </c:pt>
                <c:pt idx="24">
                  <c:v>70219713</c:v>
                </c:pt>
              </c:numCache>
            </c:numRef>
          </c:val>
          <c:smooth val="0"/>
          <c:extLst>
            <c:ext xmlns:c16="http://schemas.microsoft.com/office/drawing/2014/chart" uri="{C3380CC4-5D6E-409C-BE32-E72D297353CC}">
              <c16:uniqueId val="{00000000-6EDC-4790-B162-F56A8D2C7D19}"/>
            </c:ext>
          </c:extLst>
        </c:ser>
        <c:ser>
          <c:idx val="1"/>
          <c:order val="1"/>
          <c:tx>
            <c:v>Water Revenues</c:v>
          </c:tx>
          <c:spPr>
            <a:ln w="38100" cap="rnd">
              <a:solidFill>
                <a:srgbClr val="00B0F0"/>
              </a:solidFill>
              <a:round/>
            </a:ln>
            <a:effectLst/>
          </c:spPr>
          <c:marker>
            <c:symbol val="circle"/>
            <c:size val="5"/>
            <c:spPr>
              <a:solidFill>
                <a:schemeClr val="accent2"/>
              </a:solidFill>
              <a:ln w="9525">
                <a:solidFill>
                  <a:schemeClr val="accent2"/>
                </a:solidFill>
              </a:ln>
              <a:effectLst/>
            </c:spPr>
          </c:marker>
          <c:cat>
            <c:numRef>
              <c:f>'water-sewer rev exp'!$B$9:$B$33</c:f>
              <c:numCache>
                <c:formatCode>General</c:formatCode>
                <c:ptCount val="25"/>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numCache>
            </c:numRef>
          </c:cat>
          <c:val>
            <c:numRef>
              <c:f>'water-sewer rev exp'!$D$9:$D$33</c:f>
              <c:numCache>
                <c:formatCode>#,##0</c:formatCode>
                <c:ptCount val="25"/>
                <c:pt idx="0">
                  <c:v>20322690</c:v>
                </c:pt>
                <c:pt idx="1">
                  <c:v>22555530</c:v>
                </c:pt>
                <c:pt idx="2">
                  <c:v>23734372</c:v>
                </c:pt>
                <c:pt idx="3">
                  <c:v>25311844</c:v>
                </c:pt>
                <c:pt idx="4">
                  <c:v>26792031</c:v>
                </c:pt>
                <c:pt idx="5">
                  <c:v>27359681</c:v>
                </c:pt>
                <c:pt idx="6">
                  <c:v>28916954</c:v>
                </c:pt>
                <c:pt idx="7">
                  <c:v>30379194</c:v>
                </c:pt>
                <c:pt idx="8">
                  <c:v>30648271</c:v>
                </c:pt>
                <c:pt idx="9">
                  <c:v>33077101</c:v>
                </c:pt>
                <c:pt idx="10">
                  <c:v>34557818</c:v>
                </c:pt>
                <c:pt idx="11">
                  <c:v>35905417</c:v>
                </c:pt>
                <c:pt idx="12">
                  <c:v>37184841</c:v>
                </c:pt>
                <c:pt idx="13">
                  <c:v>39812005</c:v>
                </c:pt>
                <c:pt idx="14">
                  <c:v>43173455</c:v>
                </c:pt>
                <c:pt idx="15">
                  <c:v>44659723</c:v>
                </c:pt>
                <c:pt idx="16">
                  <c:v>47056683</c:v>
                </c:pt>
                <c:pt idx="17">
                  <c:v>49073120</c:v>
                </c:pt>
                <c:pt idx="18">
                  <c:v>51298695</c:v>
                </c:pt>
                <c:pt idx="19">
                  <c:v>54271316</c:v>
                </c:pt>
                <c:pt idx="20">
                  <c:v>57208766</c:v>
                </c:pt>
                <c:pt idx="21">
                  <c:v>59093075</c:v>
                </c:pt>
                <c:pt idx="22">
                  <c:v>61059616</c:v>
                </c:pt>
                <c:pt idx="23">
                  <c:v>61535757</c:v>
                </c:pt>
                <c:pt idx="24">
                  <c:v>65028592</c:v>
                </c:pt>
              </c:numCache>
            </c:numRef>
          </c:val>
          <c:smooth val="0"/>
          <c:extLst>
            <c:ext xmlns:c16="http://schemas.microsoft.com/office/drawing/2014/chart" uri="{C3380CC4-5D6E-409C-BE32-E72D297353CC}">
              <c16:uniqueId val="{00000001-6EDC-4790-B162-F56A8D2C7D19}"/>
            </c:ext>
          </c:extLst>
        </c:ser>
        <c:ser>
          <c:idx val="0"/>
          <c:order val="2"/>
          <c:tx>
            <c:v>Sewer Revenues</c:v>
          </c:tx>
          <c:spPr>
            <a:ln w="38100" cap="rnd">
              <a:solidFill>
                <a:schemeClr val="tx1">
                  <a:lumMod val="65000"/>
                  <a:lumOff val="35000"/>
                </a:schemeClr>
              </a:solidFill>
              <a:round/>
            </a:ln>
            <a:effectLst/>
          </c:spPr>
          <c:marker>
            <c:symbol val="circle"/>
            <c:size val="5"/>
            <c:spPr>
              <a:solidFill>
                <a:schemeClr val="accent1"/>
              </a:solidFill>
              <a:ln w="9525">
                <a:solidFill>
                  <a:schemeClr val="accent1"/>
                </a:solidFill>
              </a:ln>
              <a:effectLst/>
            </c:spPr>
          </c:marker>
          <c:cat>
            <c:numRef>
              <c:f>'water-sewer rev exp'!$B$9:$B$33</c:f>
              <c:numCache>
                <c:formatCode>General</c:formatCode>
                <c:ptCount val="25"/>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numCache>
            </c:numRef>
          </c:cat>
          <c:val>
            <c:numRef>
              <c:f>'water-sewer rev exp'!$C$9:$C$33</c:f>
              <c:numCache>
                <c:formatCode>#,##0</c:formatCode>
                <c:ptCount val="25"/>
                <c:pt idx="0">
                  <c:v>15969827</c:v>
                </c:pt>
                <c:pt idx="1">
                  <c:v>18288996</c:v>
                </c:pt>
                <c:pt idx="2">
                  <c:v>19693333</c:v>
                </c:pt>
                <c:pt idx="3">
                  <c:v>21040541</c:v>
                </c:pt>
                <c:pt idx="4">
                  <c:v>21994668</c:v>
                </c:pt>
                <c:pt idx="5">
                  <c:v>22676673</c:v>
                </c:pt>
                <c:pt idx="6">
                  <c:v>23644616</c:v>
                </c:pt>
                <c:pt idx="7">
                  <c:v>24272968</c:v>
                </c:pt>
                <c:pt idx="8">
                  <c:v>25763881</c:v>
                </c:pt>
                <c:pt idx="9">
                  <c:v>27078810</c:v>
                </c:pt>
                <c:pt idx="10">
                  <c:v>28209878</c:v>
                </c:pt>
                <c:pt idx="11">
                  <c:v>29770153</c:v>
                </c:pt>
                <c:pt idx="12">
                  <c:v>31517177</c:v>
                </c:pt>
                <c:pt idx="13">
                  <c:v>33971692</c:v>
                </c:pt>
                <c:pt idx="14">
                  <c:v>36050145</c:v>
                </c:pt>
                <c:pt idx="15">
                  <c:v>37757677</c:v>
                </c:pt>
                <c:pt idx="16">
                  <c:v>40901085</c:v>
                </c:pt>
                <c:pt idx="17">
                  <c:v>42859883</c:v>
                </c:pt>
                <c:pt idx="18">
                  <c:v>45103363</c:v>
                </c:pt>
                <c:pt idx="19">
                  <c:v>46746980</c:v>
                </c:pt>
                <c:pt idx="20">
                  <c:v>48488777</c:v>
                </c:pt>
                <c:pt idx="21">
                  <c:v>50979082</c:v>
                </c:pt>
                <c:pt idx="22">
                  <c:v>53215311</c:v>
                </c:pt>
                <c:pt idx="23">
                  <c:v>54821969</c:v>
                </c:pt>
                <c:pt idx="24">
                  <c:v>56446305</c:v>
                </c:pt>
              </c:numCache>
            </c:numRef>
          </c:val>
          <c:smooth val="0"/>
          <c:extLst>
            <c:ext xmlns:c16="http://schemas.microsoft.com/office/drawing/2014/chart" uri="{C3380CC4-5D6E-409C-BE32-E72D297353CC}">
              <c16:uniqueId val="{00000002-6EDC-4790-B162-F56A8D2C7D19}"/>
            </c:ext>
          </c:extLst>
        </c:ser>
        <c:ser>
          <c:idx val="3"/>
          <c:order val="3"/>
          <c:tx>
            <c:v>Sewer Spend</c:v>
          </c:tx>
          <c:spPr>
            <a:ln w="38100" cap="rnd">
              <a:solidFill>
                <a:srgbClr val="00B050"/>
              </a:solidFill>
              <a:round/>
            </a:ln>
            <a:effectLst/>
          </c:spPr>
          <c:marker>
            <c:symbol val="circle"/>
            <c:size val="5"/>
            <c:spPr>
              <a:solidFill>
                <a:schemeClr val="accent4"/>
              </a:solidFill>
              <a:ln w="9525">
                <a:solidFill>
                  <a:schemeClr val="accent4"/>
                </a:solidFill>
              </a:ln>
              <a:effectLst/>
            </c:spPr>
          </c:marker>
          <c:val>
            <c:numRef>
              <c:f>'water-sewer rev exp'!$I$9:$I$33</c:f>
              <c:numCache>
                <c:formatCode>#,##0</c:formatCode>
                <c:ptCount val="25"/>
                <c:pt idx="0">
                  <c:v>21687852</c:v>
                </c:pt>
                <c:pt idx="1">
                  <c:v>20305398</c:v>
                </c:pt>
                <c:pt idx="2">
                  <c:v>22121014</c:v>
                </c:pt>
                <c:pt idx="3">
                  <c:v>23137770</c:v>
                </c:pt>
                <c:pt idx="4">
                  <c:v>24569623</c:v>
                </c:pt>
                <c:pt idx="5">
                  <c:v>24514606</c:v>
                </c:pt>
                <c:pt idx="6">
                  <c:v>25851890</c:v>
                </c:pt>
                <c:pt idx="7">
                  <c:v>27097840</c:v>
                </c:pt>
                <c:pt idx="8">
                  <c:v>27074500</c:v>
                </c:pt>
                <c:pt idx="9">
                  <c:v>30207393</c:v>
                </c:pt>
                <c:pt idx="10">
                  <c:v>31536919</c:v>
                </c:pt>
                <c:pt idx="11">
                  <c:v>33966273</c:v>
                </c:pt>
                <c:pt idx="12">
                  <c:v>35254120</c:v>
                </c:pt>
                <c:pt idx="13">
                  <c:v>38105928</c:v>
                </c:pt>
                <c:pt idx="14">
                  <c:v>42739939</c:v>
                </c:pt>
                <c:pt idx="15">
                  <c:v>45442830</c:v>
                </c:pt>
                <c:pt idx="16">
                  <c:v>49773910</c:v>
                </c:pt>
                <c:pt idx="17">
                  <c:v>50872931</c:v>
                </c:pt>
                <c:pt idx="18">
                  <c:v>52839977</c:v>
                </c:pt>
                <c:pt idx="19">
                  <c:v>50984557</c:v>
                </c:pt>
                <c:pt idx="20">
                  <c:v>49828283</c:v>
                </c:pt>
                <c:pt idx="21">
                  <c:v>50490610</c:v>
                </c:pt>
                <c:pt idx="22">
                  <c:v>51385533</c:v>
                </c:pt>
                <c:pt idx="23">
                  <c:v>54381261</c:v>
                </c:pt>
                <c:pt idx="24">
                  <c:v>55281973</c:v>
                </c:pt>
              </c:numCache>
            </c:numRef>
          </c:val>
          <c:smooth val="0"/>
          <c:extLst>
            <c:ext xmlns:c16="http://schemas.microsoft.com/office/drawing/2014/chart" uri="{C3380CC4-5D6E-409C-BE32-E72D297353CC}">
              <c16:uniqueId val="{00000003-6EDC-4790-B162-F56A8D2C7D19}"/>
            </c:ext>
          </c:extLst>
        </c:ser>
        <c:dLbls>
          <c:showLegendKey val="0"/>
          <c:showVal val="0"/>
          <c:showCatName val="0"/>
          <c:showSerName val="0"/>
          <c:showPercent val="0"/>
          <c:showBubbleSize val="0"/>
        </c:dLbls>
        <c:marker val="1"/>
        <c:smooth val="0"/>
        <c:axId val="572510360"/>
        <c:axId val="572512712"/>
      </c:lineChart>
      <c:dateAx>
        <c:axId val="572510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n-US"/>
          </a:p>
        </c:txPr>
        <c:crossAx val="572512712"/>
        <c:crosses val="autoZero"/>
        <c:auto val="0"/>
        <c:lblOffset val="100"/>
        <c:baseTimeUnit val="days"/>
      </c:dateAx>
      <c:valAx>
        <c:axId val="5725127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72510360"/>
        <c:crosses val="autoZero"/>
        <c:crossBetween val="between"/>
        <c:dispUnits>
          <c:builtInUnit val="millions"/>
          <c:dispUnitsLbl>
            <c:layout>
              <c:manualLayout>
                <c:xMode val="edge"/>
                <c:yMode val="edge"/>
                <c:x val="8.9092346854483875E-3"/>
                <c:y val="0.31389487996569665"/>
              </c:manualLayout>
            </c:layout>
            <c:tx>
              <c:rich>
                <a:bodyPr rot="-5400000" spcFirstLastPara="1" vertOverflow="ellipsis" vert="horz" wrap="square" anchor="ctr" anchorCtr="1"/>
                <a:lstStyle/>
                <a:p>
                  <a:pPr>
                    <a:defRPr sz="2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2800" b="1">
                      <a:solidFill>
                        <a:schemeClr val="tx1"/>
                      </a:solidFill>
                      <a:latin typeface="Times New Roman" panose="02020603050405020304" pitchFamily="18" charset="0"/>
                      <a:cs typeface="Times New Roman" panose="02020603050405020304" pitchFamily="18" charset="0"/>
                    </a:rPr>
                    <a:t>$</a:t>
                  </a:r>
                  <a:r>
                    <a:rPr lang="en-US" sz="2800" b="1" baseline="0">
                      <a:solidFill>
                        <a:schemeClr val="tx1"/>
                      </a:solidFill>
                      <a:latin typeface="Times New Roman" panose="02020603050405020304" pitchFamily="18" charset="0"/>
                      <a:cs typeface="Times New Roman" panose="02020603050405020304" pitchFamily="18" charset="0"/>
                    </a:rPr>
                    <a:t> Billion</a:t>
                  </a:r>
                  <a:endParaRPr lang="en-US" sz="2800" b="1">
                    <a:solidFill>
                      <a:schemeClr val="tx1"/>
                    </a:solidFill>
                    <a:latin typeface="Times New Roman" panose="02020603050405020304" pitchFamily="18" charset="0"/>
                    <a:cs typeface="Times New Roman" panose="02020603050405020304" pitchFamily="18" charset="0"/>
                  </a:endParaRPr>
                </a:p>
              </c:rich>
            </c:tx>
            <c:spPr>
              <a:noFill/>
              <a:ln>
                <a:noFill/>
              </a:ln>
              <a:effectLst/>
            </c:spPr>
            <c:txPr>
              <a:bodyPr rot="-5400000" spcFirstLastPara="1" vertOverflow="ellipsis" vert="horz" wrap="square" anchor="ctr" anchorCtr="1"/>
              <a:lstStyle/>
              <a:p>
                <a:pPr>
                  <a:defRPr sz="2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dispUnitsLbl>
        </c:dispUnits>
      </c:valAx>
      <c:spPr>
        <a:noFill/>
        <a:ln>
          <a:noFill/>
        </a:ln>
        <a:effectLst/>
      </c:spPr>
    </c:plotArea>
    <c:legend>
      <c:legendPos val="r"/>
      <c:layout>
        <c:manualLayout>
          <c:xMode val="edge"/>
          <c:yMode val="edge"/>
          <c:x val="0.84034528629427696"/>
          <c:y val="0.11914180142696704"/>
          <c:w val="0.15625195728605867"/>
          <c:h val="0.78940846846087454"/>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200" b="0" i="0" u="none" strike="noStrike" kern="1200" spc="0" baseline="0">
                <a:solidFill>
                  <a:schemeClr val="tx1"/>
                </a:solidFill>
                <a:latin typeface="+mn-lt"/>
                <a:ea typeface="+mn-ea"/>
                <a:cs typeface="+mn-cs"/>
              </a:defRPr>
            </a:pPr>
            <a:r>
              <a:rPr lang="en-US" sz="3200" b="1" i="0" u="none" strike="noStrike" baseline="0" dirty="0">
                <a:effectLst/>
              </a:rPr>
              <a:t>Local Utility </a:t>
            </a:r>
            <a:r>
              <a:rPr lang="en-US" sz="3200" b="1" dirty="0">
                <a:solidFill>
                  <a:schemeClr val="tx1"/>
                </a:solidFill>
              </a:rPr>
              <a:t>Construction Spending, 1993-2019</a:t>
            </a:r>
          </a:p>
        </c:rich>
      </c:tx>
      <c:overlay val="0"/>
      <c:spPr>
        <a:noFill/>
        <a:ln>
          <a:noFill/>
        </a:ln>
        <a:effectLst/>
      </c:spPr>
      <c:txPr>
        <a:bodyPr rot="0" spcFirstLastPara="1" vertOverflow="ellipsis" vert="horz" wrap="square" anchor="ctr" anchorCtr="1"/>
        <a:lstStyle/>
        <a:p>
          <a:pPr>
            <a:defRPr sz="32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5271324152927579"/>
          <c:y val="0.15677863855727711"/>
          <c:w val="0.7134543511029432"/>
          <c:h val="0.64096287359241377"/>
        </c:manualLayout>
      </c:layout>
      <c:lineChart>
        <c:grouping val="standard"/>
        <c:varyColors val="0"/>
        <c:ser>
          <c:idx val="0"/>
          <c:order val="0"/>
          <c:tx>
            <c:v>Sewer</c:v>
          </c:tx>
          <c:spPr>
            <a:ln w="63500" cap="rnd">
              <a:solidFill>
                <a:srgbClr val="00B05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'1993-2019 Annual'!$B$2:$AB$2</c:f>
              <c:strCache>
                <c:ptCount val="27"/>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2019r</c:v>
                </c:pt>
              </c:strCache>
            </c:strRef>
          </c:cat>
          <c:val>
            <c:numRef>
              <c:f>'1993-2019 Annual'!$B$5:$AB$5</c:f>
              <c:numCache>
                <c:formatCode>#,##0</c:formatCode>
                <c:ptCount val="27"/>
                <c:pt idx="0">
                  <c:v>11195</c:v>
                </c:pt>
                <c:pt idx="1">
                  <c:v>12038</c:v>
                </c:pt>
                <c:pt idx="2">
                  <c:v>12976</c:v>
                </c:pt>
                <c:pt idx="3">
                  <c:v>13577</c:v>
                </c:pt>
                <c:pt idx="4">
                  <c:v>13137</c:v>
                </c:pt>
                <c:pt idx="5">
                  <c:v>13247</c:v>
                </c:pt>
                <c:pt idx="6">
                  <c:v>14491</c:v>
                </c:pt>
                <c:pt idx="7">
                  <c:v>14000</c:v>
                </c:pt>
                <c:pt idx="8">
                  <c:v>14157</c:v>
                </c:pt>
                <c:pt idx="9" formatCode="#,###">
                  <c:v>15334</c:v>
                </c:pt>
                <c:pt idx="10" formatCode="#,###">
                  <c:v>15625</c:v>
                </c:pt>
                <c:pt idx="11" formatCode="#,###">
                  <c:v>17084</c:v>
                </c:pt>
                <c:pt idx="12" formatCode="#,###">
                  <c:v>18336</c:v>
                </c:pt>
                <c:pt idx="13" formatCode="#,###">
                  <c:v>21524</c:v>
                </c:pt>
                <c:pt idx="14" formatCode="#,###">
                  <c:v>23323</c:v>
                </c:pt>
                <c:pt idx="15" formatCode="#,###">
                  <c:v>24102</c:v>
                </c:pt>
                <c:pt idx="16" formatCode="#,###">
                  <c:v>23455</c:v>
                </c:pt>
                <c:pt idx="17" formatCode="#,###">
                  <c:v>24555</c:v>
                </c:pt>
                <c:pt idx="18" formatCode="#,###">
                  <c:v>21196</c:v>
                </c:pt>
                <c:pt idx="19" formatCode="#,###">
                  <c:v>20946</c:v>
                </c:pt>
                <c:pt idx="20" formatCode="#,###">
                  <c:v>21037</c:v>
                </c:pt>
                <c:pt idx="21" formatCode="#,###">
                  <c:v>21870</c:v>
                </c:pt>
                <c:pt idx="22" formatCode="#,###">
                  <c:v>23403</c:v>
                </c:pt>
                <c:pt idx="23" formatCode="#,###">
                  <c:v>23169</c:v>
                </c:pt>
                <c:pt idx="24" formatCode="#,###">
                  <c:v>22415</c:v>
                </c:pt>
                <c:pt idx="25" formatCode="#,###">
                  <c:v>23194</c:v>
                </c:pt>
                <c:pt idx="26" formatCode="#,###">
                  <c:v>25109</c:v>
                </c:pt>
              </c:numCache>
            </c:numRef>
          </c:val>
          <c:smooth val="0"/>
          <c:extLst>
            <c:ext xmlns:c16="http://schemas.microsoft.com/office/drawing/2014/chart" uri="{C3380CC4-5D6E-409C-BE32-E72D297353CC}">
              <c16:uniqueId val="{00000000-A96F-44FC-BEC0-A524861102EA}"/>
            </c:ext>
          </c:extLst>
        </c:ser>
        <c:ser>
          <c:idx val="1"/>
          <c:order val="1"/>
          <c:tx>
            <c:v>Water</c:v>
          </c:tx>
          <c:spPr>
            <a:ln w="63500" cap="rnd">
              <a:solidFill>
                <a:srgbClr val="0070C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'1993-2019 Annual'!$B$2:$AB$2</c:f>
              <c:strCache>
                <c:ptCount val="27"/>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2019r</c:v>
                </c:pt>
              </c:strCache>
            </c:strRef>
          </c:cat>
          <c:val>
            <c:numRef>
              <c:f>'1993-2019 Annual'!$B$13:$AB$13</c:f>
              <c:numCache>
                <c:formatCode>#,##0</c:formatCode>
                <c:ptCount val="27"/>
                <c:pt idx="0">
                  <c:v>6427</c:v>
                </c:pt>
                <c:pt idx="1">
                  <c:v>6444</c:v>
                </c:pt>
                <c:pt idx="2">
                  <c:v>7270</c:v>
                </c:pt>
                <c:pt idx="3">
                  <c:v>7749</c:v>
                </c:pt>
                <c:pt idx="4">
                  <c:v>8113</c:v>
                </c:pt>
                <c:pt idx="5">
                  <c:v>8899</c:v>
                </c:pt>
                <c:pt idx="6">
                  <c:v>9590</c:v>
                </c:pt>
                <c:pt idx="7">
                  <c:v>9528</c:v>
                </c:pt>
                <c:pt idx="8">
                  <c:v>11447</c:v>
                </c:pt>
                <c:pt idx="9" formatCode="#,###">
                  <c:v>11674</c:v>
                </c:pt>
                <c:pt idx="10" formatCode="#,###">
                  <c:v>11711</c:v>
                </c:pt>
                <c:pt idx="11" formatCode="#,###">
                  <c:v>11977</c:v>
                </c:pt>
                <c:pt idx="12" formatCode="#,###">
                  <c:v>13483</c:v>
                </c:pt>
                <c:pt idx="13" formatCode="#,###">
                  <c:v>14299</c:v>
                </c:pt>
                <c:pt idx="14" formatCode="#,###">
                  <c:v>15029</c:v>
                </c:pt>
                <c:pt idx="15" formatCode="#,###">
                  <c:v>16016.5</c:v>
                </c:pt>
                <c:pt idx="16" formatCode="#,###">
                  <c:v>14838</c:v>
                </c:pt>
                <c:pt idx="17" formatCode="#,###">
                  <c:v>14420</c:v>
                </c:pt>
                <c:pt idx="18" formatCode="#,###">
                  <c:v>13393</c:v>
                </c:pt>
                <c:pt idx="19" formatCode="#,###">
                  <c:v>12746</c:v>
                </c:pt>
                <c:pt idx="20" formatCode="#,###">
                  <c:v>12919</c:v>
                </c:pt>
                <c:pt idx="21" formatCode="#,###">
                  <c:v>12731</c:v>
                </c:pt>
                <c:pt idx="22" formatCode="#,###">
                  <c:v>12760</c:v>
                </c:pt>
                <c:pt idx="23" formatCode="#,###">
                  <c:v>13623</c:v>
                </c:pt>
                <c:pt idx="24" formatCode="#,###">
                  <c:v>13701</c:v>
                </c:pt>
                <c:pt idx="25" formatCode="#,###">
                  <c:v>14737.1</c:v>
                </c:pt>
                <c:pt idx="26" formatCode="#,###">
                  <c:v>15789</c:v>
                </c:pt>
              </c:numCache>
            </c:numRef>
          </c:val>
          <c:smooth val="0"/>
          <c:extLst>
            <c:ext xmlns:c16="http://schemas.microsoft.com/office/drawing/2014/chart" uri="{C3380CC4-5D6E-409C-BE32-E72D297353CC}">
              <c16:uniqueId val="{00000001-A96F-44FC-BEC0-A524861102EA}"/>
            </c:ext>
          </c:extLst>
        </c:ser>
        <c:dLbls>
          <c:showLegendKey val="0"/>
          <c:showVal val="0"/>
          <c:showCatName val="0"/>
          <c:showSerName val="0"/>
          <c:showPercent val="0"/>
          <c:showBubbleSize val="0"/>
        </c:dLbls>
        <c:smooth val="0"/>
        <c:axId val="572513496"/>
        <c:axId val="572498600"/>
      </c:lineChart>
      <c:catAx>
        <c:axId val="572513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572498600"/>
        <c:crosses val="autoZero"/>
        <c:auto val="1"/>
        <c:lblAlgn val="ctr"/>
        <c:lblOffset val="100"/>
        <c:noMultiLvlLbl val="0"/>
      </c:catAx>
      <c:valAx>
        <c:axId val="5724986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8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72513496"/>
        <c:crosses val="autoZero"/>
        <c:crossBetween val="between"/>
        <c:dispUnits>
          <c:builtInUnit val="thousands"/>
          <c:dispUnitsLbl>
            <c:layout>
              <c:manualLayout>
                <c:xMode val="edge"/>
                <c:yMode val="edge"/>
                <c:x val="1.6628273698076155E-2"/>
                <c:y val="0.25086466006265351"/>
              </c:manualLayout>
            </c:layout>
            <c:tx>
              <c:rich>
                <a:bodyPr rot="-5400000" spcFirstLastPara="1" vertOverflow="ellipsis" vert="horz" wrap="square" anchor="ctr" anchorCtr="1"/>
                <a:lstStyle/>
                <a:p>
                  <a:pPr>
                    <a:defRPr sz="3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n-US" sz="3600" b="1">
                      <a:solidFill>
                        <a:sysClr val="windowText" lastClr="000000"/>
                      </a:solidFill>
                      <a:latin typeface="Times New Roman" panose="02020603050405020304" pitchFamily="18" charset="0"/>
                      <a:cs typeface="Times New Roman" panose="02020603050405020304" pitchFamily="18" charset="0"/>
                    </a:rPr>
                    <a:t>$ Billions</a:t>
                  </a:r>
                </a:p>
              </c:rich>
            </c:tx>
            <c:spPr>
              <a:noFill/>
              <a:ln>
                <a:noFill/>
              </a:ln>
              <a:effectLst/>
            </c:spPr>
            <c:txPr>
              <a:bodyPr rot="-5400000" spcFirstLastPara="1" vertOverflow="ellipsis" vert="horz" wrap="square" anchor="ctr" anchorCtr="1"/>
              <a:lstStyle/>
              <a:p>
                <a:pPr>
                  <a:defRPr sz="36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en-US"/>
              </a:p>
            </c:txPr>
          </c:dispUnitsLbl>
        </c:dispUnits>
      </c:valAx>
      <c:spPr>
        <a:noFill/>
        <a:ln>
          <a:noFill/>
        </a:ln>
        <a:effectLst/>
      </c:spPr>
    </c:plotArea>
    <c:legend>
      <c:legendPos val="r"/>
      <c:layout>
        <c:manualLayout>
          <c:xMode val="edge"/>
          <c:yMode val="edge"/>
          <c:x val="0.86891069780072028"/>
          <c:y val="0.24412908219581117"/>
          <c:w val="0.11910552590482491"/>
          <c:h val="0.33087980889583063"/>
        </c:manualLayout>
      </c:layout>
      <c:overlay val="0"/>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b="1">
                <a:solidFill>
                  <a:sysClr val="windowText" lastClr="000000"/>
                </a:solidFill>
              </a:rPr>
              <a:t>Annual Growth in Utility Construction and GDP</a:t>
            </a:r>
          </a:p>
        </c:rich>
      </c:tx>
      <c:layout>
        <c:manualLayout>
          <c:xMode val="edge"/>
          <c:yMode val="edge"/>
          <c:x val="0.14450316306615521"/>
          <c:y val="2.2922636103151862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908881010811146E-2"/>
          <c:y val="0.11592951656460521"/>
          <c:w val="0.70805071730800317"/>
          <c:h val="0.76850151570095115"/>
        </c:manualLayout>
      </c:layout>
      <c:lineChart>
        <c:grouping val="standard"/>
        <c:varyColors val="0"/>
        <c:ser>
          <c:idx val="0"/>
          <c:order val="0"/>
          <c:tx>
            <c:v>Real GDP Growth</c:v>
          </c:tx>
          <c:spPr>
            <a:ln w="63500" cap="rnd">
              <a:solidFill>
                <a:sysClr val="windowText" lastClr="000000"/>
              </a:solidFill>
              <a:round/>
            </a:ln>
            <a:effectLst/>
          </c:spPr>
          <c:marker>
            <c:symbol val="none"/>
          </c:marker>
          <c:cat>
            <c:numRef>
              <c:f>'GDP 1993-2019'!$F$8:$F$34</c:f>
              <c:numCache>
                <c:formatCode>General</c:formatCode>
                <c:ptCount val="27"/>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pt idx="25">
                  <c:v>2018</c:v>
                </c:pt>
                <c:pt idx="26">
                  <c:v>2019</c:v>
                </c:pt>
              </c:numCache>
            </c:numRef>
          </c:cat>
          <c:val>
            <c:numRef>
              <c:f>'GDP 1993-2019'!$L$8:$L$34</c:f>
              <c:numCache>
                <c:formatCode>General</c:formatCode>
                <c:ptCount val="27"/>
                <c:pt idx="0">
                  <c:v>2.8000000000000003</c:v>
                </c:pt>
                <c:pt idx="1">
                  <c:v>4</c:v>
                </c:pt>
                <c:pt idx="2">
                  <c:v>2.7</c:v>
                </c:pt>
                <c:pt idx="3">
                  <c:v>3.8</c:v>
                </c:pt>
                <c:pt idx="4">
                  <c:v>4.3999999999999995</c:v>
                </c:pt>
                <c:pt idx="5">
                  <c:v>4.5</c:v>
                </c:pt>
                <c:pt idx="6">
                  <c:v>4.8</c:v>
                </c:pt>
                <c:pt idx="7">
                  <c:v>4.1000000000000005</c:v>
                </c:pt>
                <c:pt idx="8">
                  <c:v>1</c:v>
                </c:pt>
                <c:pt idx="9">
                  <c:v>1.7000000000000002</c:v>
                </c:pt>
                <c:pt idx="10">
                  <c:v>2.9000000000000004</c:v>
                </c:pt>
                <c:pt idx="11">
                  <c:v>3.8</c:v>
                </c:pt>
                <c:pt idx="12">
                  <c:v>3.5000000000000004</c:v>
                </c:pt>
                <c:pt idx="13">
                  <c:v>2.9000000000000004</c:v>
                </c:pt>
                <c:pt idx="14">
                  <c:v>1.9</c:v>
                </c:pt>
                <c:pt idx="15">
                  <c:v>-0.1</c:v>
                </c:pt>
                <c:pt idx="16">
                  <c:v>-2.5</c:v>
                </c:pt>
                <c:pt idx="17">
                  <c:v>2.6</c:v>
                </c:pt>
                <c:pt idx="18">
                  <c:v>1.6</c:v>
                </c:pt>
                <c:pt idx="19">
                  <c:v>2.1999999999999997</c:v>
                </c:pt>
                <c:pt idx="20">
                  <c:v>1.7999999999999998</c:v>
                </c:pt>
                <c:pt idx="21">
                  <c:v>2.5</c:v>
                </c:pt>
                <c:pt idx="22">
                  <c:v>2.9000000000000004</c:v>
                </c:pt>
                <c:pt idx="23">
                  <c:v>1.6</c:v>
                </c:pt>
                <c:pt idx="24">
                  <c:v>2.4</c:v>
                </c:pt>
                <c:pt idx="25">
                  <c:v>2.9000000000000004</c:v>
                </c:pt>
                <c:pt idx="26">
                  <c:v>2.2999999999999998</c:v>
                </c:pt>
              </c:numCache>
            </c:numRef>
          </c:val>
          <c:smooth val="0"/>
          <c:extLst>
            <c:ext xmlns:c16="http://schemas.microsoft.com/office/drawing/2014/chart" uri="{C3380CC4-5D6E-409C-BE32-E72D297353CC}">
              <c16:uniqueId val="{00000000-FEF0-4725-9FCC-66DD1691ECBA}"/>
            </c:ext>
          </c:extLst>
        </c:ser>
        <c:ser>
          <c:idx val="1"/>
          <c:order val="1"/>
          <c:tx>
            <c:v>Sewer Construction</c:v>
          </c:tx>
          <c:spPr>
            <a:ln w="63500" cap="rnd">
              <a:solidFill>
                <a:srgbClr val="00B050"/>
              </a:solidFill>
              <a:round/>
            </a:ln>
            <a:effectLst/>
          </c:spPr>
          <c:marker>
            <c:symbol val="none"/>
          </c:marker>
          <c:val>
            <c:numRef>
              <c:f>'GDP 1993-2019'!$Z$6:$Z$32</c:f>
              <c:numCache>
                <c:formatCode>0.00</c:formatCode>
                <c:ptCount val="27"/>
                <c:pt idx="0" formatCode="General">
                  <c:v>0</c:v>
                </c:pt>
                <c:pt idx="1">
                  <c:v>7.5301473872264406</c:v>
                </c:pt>
                <c:pt idx="2">
                  <c:v>7.7919920252533652</c:v>
                </c:pt>
                <c:pt idx="3">
                  <c:v>4.6316276202219484</c:v>
                </c:pt>
                <c:pt idx="4">
                  <c:v>-3.2407748398026071</c:v>
                </c:pt>
                <c:pt idx="5">
                  <c:v>0.83732967953109527</c:v>
                </c:pt>
                <c:pt idx="6">
                  <c:v>9.3908054653883895</c:v>
                </c:pt>
                <c:pt idx="7">
                  <c:v>-3.3883099855082461</c:v>
                </c:pt>
                <c:pt idx="8">
                  <c:v>1.1214285714285714</c:v>
                </c:pt>
                <c:pt idx="9">
                  <c:v>8.3139083139083141</c:v>
                </c:pt>
                <c:pt idx="10">
                  <c:v>1.8977435763662449</c:v>
                </c:pt>
                <c:pt idx="11">
                  <c:v>9.3376000000000001</c:v>
                </c:pt>
                <c:pt idx="12">
                  <c:v>7.3284944977756963</c:v>
                </c:pt>
                <c:pt idx="13">
                  <c:v>17.386561954624781</c:v>
                </c:pt>
                <c:pt idx="14">
                  <c:v>8.3581118751161494</c:v>
                </c:pt>
                <c:pt idx="15">
                  <c:v>3.3400505938344121</c:v>
                </c:pt>
                <c:pt idx="16">
                  <c:v>-2.6844245290847231</c:v>
                </c:pt>
                <c:pt idx="17">
                  <c:v>4.6898315924110001</c:v>
                </c:pt>
                <c:pt idx="18">
                  <c:v>-13.67949501119935</c:v>
                </c:pt>
                <c:pt idx="19">
                  <c:v>-1.1794678241177581</c:v>
                </c:pt>
                <c:pt idx="20">
                  <c:v>0.43445049174066647</c:v>
                </c:pt>
                <c:pt idx="21">
                  <c:v>3.959690069876884</c:v>
                </c:pt>
                <c:pt idx="22">
                  <c:v>7.0096021947873801</c:v>
                </c:pt>
                <c:pt idx="23">
                  <c:v>-0.99987181130624281</c:v>
                </c:pt>
                <c:pt idx="24">
                  <c:v>-3.2543484828866163</c:v>
                </c:pt>
                <c:pt idx="25">
                  <c:v>3.4753513272362255</c:v>
                </c:pt>
                <c:pt idx="26">
                  <c:v>8.2564456324911628</c:v>
                </c:pt>
              </c:numCache>
            </c:numRef>
          </c:val>
          <c:smooth val="0"/>
          <c:extLst>
            <c:ext xmlns:c16="http://schemas.microsoft.com/office/drawing/2014/chart" uri="{C3380CC4-5D6E-409C-BE32-E72D297353CC}">
              <c16:uniqueId val="{00000001-FEF0-4725-9FCC-66DD1691ECBA}"/>
            </c:ext>
          </c:extLst>
        </c:ser>
        <c:ser>
          <c:idx val="2"/>
          <c:order val="2"/>
          <c:tx>
            <c:v>Water Construction</c:v>
          </c:tx>
          <c:spPr>
            <a:ln w="63500" cap="rnd">
              <a:solidFill>
                <a:srgbClr val="0070C0"/>
              </a:solidFill>
              <a:round/>
            </a:ln>
            <a:effectLst/>
          </c:spPr>
          <c:marker>
            <c:symbol val="none"/>
          </c:marker>
          <c:val>
            <c:numRef>
              <c:f>'GDP 1993-2019'!$AA$6:$AA$32</c:f>
              <c:numCache>
                <c:formatCode>0.00</c:formatCode>
                <c:ptCount val="27"/>
                <c:pt idx="0" formatCode="General">
                  <c:v>0</c:v>
                </c:pt>
                <c:pt idx="1">
                  <c:v>0.26450910222498836</c:v>
                </c:pt>
                <c:pt idx="2">
                  <c:v>12.818125387957791</c:v>
                </c:pt>
                <c:pt idx="3">
                  <c:v>6.5887207702888588</c:v>
                </c:pt>
                <c:pt idx="4">
                  <c:v>4.6973803071364051</c:v>
                </c:pt>
                <c:pt idx="5">
                  <c:v>9.6881548132626651</c:v>
                </c:pt>
                <c:pt idx="6">
                  <c:v>7.7649174064501629</c:v>
                </c:pt>
                <c:pt idx="7">
                  <c:v>-0.64650677789363931</c:v>
                </c:pt>
                <c:pt idx="8">
                  <c:v>20.140638119227539</c:v>
                </c:pt>
                <c:pt idx="9">
                  <c:v>1.9830523281209052</c:v>
                </c:pt>
                <c:pt idx="10">
                  <c:v>0.31694363542915882</c:v>
                </c:pt>
                <c:pt idx="11">
                  <c:v>2.2713687985654514</c:v>
                </c:pt>
                <c:pt idx="12">
                  <c:v>12.574100359021459</c:v>
                </c:pt>
                <c:pt idx="13">
                  <c:v>6.0520655640436107</c:v>
                </c:pt>
                <c:pt idx="14">
                  <c:v>5.1052521155325543</c:v>
                </c:pt>
                <c:pt idx="15">
                  <c:v>6.5706301151107853</c:v>
                </c:pt>
                <c:pt idx="16">
                  <c:v>-7.358037024318671</c:v>
                </c:pt>
                <c:pt idx="17">
                  <c:v>-2.817091252190322</c:v>
                </c:pt>
                <c:pt idx="18">
                  <c:v>-7.1220527045769773</c:v>
                </c:pt>
                <c:pt idx="19">
                  <c:v>-4.8308818039274248</c:v>
                </c:pt>
                <c:pt idx="20">
                  <c:v>1.3572885611172132</c:v>
                </c:pt>
                <c:pt idx="21">
                  <c:v>-1.4552209923368682</c:v>
                </c:pt>
                <c:pt idx="22">
                  <c:v>0.22779043280182232</c:v>
                </c:pt>
                <c:pt idx="23">
                  <c:v>6.7633228840125392</c:v>
                </c:pt>
                <c:pt idx="24">
                  <c:v>0.57256110988768993</c:v>
                </c:pt>
                <c:pt idx="25">
                  <c:v>7.5622217356397377</c:v>
                </c:pt>
                <c:pt idx="26">
                  <c:v>7.1377679462037964</c:v>
                </c:pt>
              </c:numCache>
            </c:numRef>
          </c:val>
          <c:smooth val="0"/>
          <c:extLst>
            <c:ext xmlns:c16="http://schemas.microsoft.com/office/drawing/2014/chart" uri="{C3380CC4-5D6E-409C-BE32-E72D297353CC}">
              <c16:uniqueId val="{00000002-FEF0-4725-9FCC-66DD1691ECBA}"/>
            </c:ext>
          </c:extLst>
        </c:ser>
        <c:dLbls>
          <c:showLegendKey val="0"/>
          <c:showVal val="0"/>
          <c:showCatName val="0"/>
          <c:showSerName val="0"/>
          <c:showPercent val="0"/>
          <c:showBubbleSize val="0"/>
        </c:dLbls>
        <c:smooth val="0"/>
        <c:axId val="572505264"/>
        <c:axId val="572497816"/>
      </c:lineChart>
      <c:catAx>
        <c:axId val="57250526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72497816"/>
        <c:crosses val="autoZero"/>
        <c:auto val="0"/>
        <c:lblAlgn val="ctr"/>
        <c:lblOffset val="100"/>
        <c:noMultiLvlLbl val="0"/>
      </c:catAx>
      <c:valAx>
        <c:axId val="5724978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2800" b="1" i="0" u="none" strike="noStrike" kern="1200" baseline="0">
                    <a:solidFill>
                      <a:schemeClr val="tx1"/>
                    </a:solidFill>
                    <a:latin typeface="+mn-lt"/>
                    <a:ea typeface="+mn-ea"/>
                    <a:cs typeface="+mn-cs"/>
                  </a:defRPr>
                </a:pPr>
                <a:r>
                  <a:rPr lang="en-US" sz="2800" b="1">
                    <a:solidFill>
                      <a:schemeClr val="tx1"/>
                    </a:solidFill>
                  </a:rPr>
                  <a:t>%</a:t>
                </a:r>
              </a:p>
            </c:rich>
          </c:tx>
          <c:layout>
            <c:manualLayout>
              <c:xMode val="edge"/>
              <c:yMode val="edge"/>
              <c:x val="8.4388199672447532E-3"/>
              <c:y val="0.45935049533885203"/>
            </c:manualLayout>
          </c:layout>
          <c:overlay val="0"/>
          <c:spPr>
            <a:noFill/>
            <a:ln>
              <a:noFill/>
            </a:ln>
            <a:effectLst/>
          </c:spPr>
          <c:txPr>
            <a:bodyPr rot="0" spcFirstLastPara="1" vertOverflow="ellipsis" wrap="square" anchor="ctr" anchorCtr="1"/>
            <a:lstStyle/>
            <a:p>
              <a:pPr>
                <a:defRPr sz="2800" b="1" i="0" u="none" strike="noStrike" kern="1200" baseline="0">
                  <a:solidFill>
                    <a:schemeClr val="tx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72505264"/>
        <c:crosses val="autoZero"/>
        <c:crossBetween val="between"/>
      </c:valAx>
      <c:spPr>
        <a:noFill/>
        <a:ln>
          <a:noFill/>
        </a:ln>
        <a:effectLst/>
      </c:spPr>
    </c:plotArea>
    <c:legend>
      <c:legendPos val="r"/>
      <c:layout>
        <c:manualLayout>
          <c:xMode val="edge"/>
          <c:yMode val="edge"/>
          <c:x val="0.80779167704708044"/>
          <c:y val="0.13599372995042289"/>
          <c:w val="0.18652473809901274"/>
          <c:h val="0.67708661417322835"/>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en-US" sz="2400" b="1" dirty="0">
                <a:solidFill>
                  <a:schemeClr val="tx1"/>
                </a:solidFill>
                <a:latin typeface="Times New Roman" panose="02020603050405020304" pitchFamily="18" charset="0"/>
                <a:cs typeface="Times New Roman" panose="02020603050405020304" pitchFamily="18" charset="0"/>
              </a:rPr>
              <a:t>Construction Spending</a:t>
            </a:r>
            <a:r>
              <a:rPr lang="en-US" sz="2400" b="1" baseline="0" dirty="0">
                <a:solidFill>
                  <a:schemeClr val="tx1"/>
                </a:solidFill>
                <a:latin typeface="Times New Roman" panose="02020603050405020304" pitchFamily="18" charset="0"/>
                <a:cs typeface="Times New Roman" panose="02020603050405020304" pitchFamily="18" charset="0"/>
              </a:rPr>
              <a:t> and Wages - Percent of Annual Spending, 1993-2017</a:t>
            </a:r>
            <a:endParaRPr lang="en-US" sz="2400" b="1" dirty="0">
              <a:solidFill>
                <a:schemeClr val="tx1"/>
              </a:solidFill>
              <a:latin typeface="Times New Roman" panose="02020603050405020304" pitchFamily="18" charset="0"/>
              <a:cs typeface="Times New Roman" panose="02020603050405020304" pitchFamily="18" charset="0"/>
            </a:endParaRPr>
          </a:p>
        </c:rich>
      </c:tx>
      <c:layout>
        <c:manualLayout>
          <c:xMode val="edge"/>
          <c:yMode val="edge"/>
          <c:x val="0.1654534173415656"/>
          <c:y val="1.0208223648515587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3533951820378889"/>
          <c:y val="0.15422426482403986"/>
          <c:w val="0.64014536355447516"/>
          <c:h val="0.60751971717820985"/>
        </c:manualLayout>
      </c:layout>
      <c:lineChart>
        <c:grouping val="standard"/>
        <c:varyColors val="0"/>
        <c:ser>
          <c:idx val="0"/>
          <c:order val="0"/>
          <c:tx>
            <c:v>Sewer Construction</c:v>
          </c:tx>
          <c:spPr>
            <a:ln w="63500" cap="rnd">
              <a:solidFill>
                <a:srgbClr val="00B050"/>
              </a:solidFill>
              <a:round/>
            </a:ln>
            <a:effectLst/>
          </c:spPr>
          <c:marker>
            <c:symbol val="none"/>
          </c:marker>
          <c:cat>
            <c:numRef>
              <c:f>'Construction &amp; Annual'!$B$9:$B$33</c:f>
              <c:numCache>
                <c:formatCode>General</c:formatCode>
                <c:ptCount val="25"/>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numCache>
            </c:numRef>
          </c:cat>
          <c:val>
            <c:numRef>
              <c:f>'Construction &amp; Annual'!$G$9:$G$33</c:f>
              <c:numCache>
                <c:formatCode>0.00</c:formatCode>
                <c:ptCount val="25"/>
                <c:pt idx="0">
                  <c:v>51.618758741068504</c:v>
                </c:pt>
                <c:pt idx="1">
                  <c:v>59.284728129928801</c:v>
                </c:pt>
                <c:pt idx="2">
                  <c:v>58.659155498025541</c:v>
                </c:pt>
                <c:pt idx="3">
                  <c:v>58.678947884778864</c:v>
                </c:pt>
                <c:pt idx="4">
                  <c:v>53.46846388322686</c:v>
                </c:pt>
                <c:pt idx="5">
                  <c:v>54.037172777730959</c:v>
                </c:pt>
                <c:pt idx="6">
                  <c:v>56.053928745635226</c:v>
                </c:pt>
                <c:pt idx="7">
                  <c:v>51.664634524375373</c:v>
                </c:pt>
                <c:pt idx="8">
                  <c:v>52.289054276163917</c:v>
                </c:pt>
                <c:pt idx="9">
                  <c:v>50.76240773243822</c:v>
                </c:pt>
                <c:pt idx="10">
                  <c:v>49.545106165887667</c:v>
                </c:pt>
                <c:pt idx="11">
                  <c:v>50.296951920512441</c:v>
                </c:pt>
                <c:pt idx="12">
                  <c:v>52.010942267173313</c:v>
                </c:pt>
                <c:pt idx="13">
                  <c:v>56.48464984240772</c:v>
                </c:pt>
                <c:pt idx="14">
                  <c:v>54.569567822733674</c:v>
                </c:pt>
                <c:pt idx="15">
                  <c:v>53.03807003217009</c:v>
                </c:pt>
                <c:pt idx="16">
                  <c:v>47.123081148336546</c:v>
                </c:pt>
                <c:pt idx="17">
                  <c:v>48.267319215399638</c:v>
                </c:pt>
                <c:pt idx="18">
                  <c:v>40.113567801136632</c:v>
                </c:pt>
                <c:pt idx="19">
                  <c:v>41.08302833738459</c:v>
                </c:pt>
                <c:pt idx="20">
                  <c:v>42.218994381163007</c:v>
                </c:pt>
                <c:pt idx="21">
                  <c:v>43.314984707057413</c:v>
                </c:pt>
                <c:pt idx="22">
                  <c:v>45.5439471650513</c:v>
                </c:pt>
                <c:pt idx="23">
                  <c:v>42.604749455883336</c:v>
                </c:pt>
                <c:pt idx="24">
                  <c:v>40.546671516228265</c:v>
                </c:pt>
              </c:numCache>
            </c:numRef>
          </c:val>
          <c:smooth val="0"/>
          <c:extLst>
            <c:ext xmlns:c16="http://schemas.microsoft.com/office/drawing/2014/chart" uri="{C3380CC4-5D6E-409C-BE32-E72D297353CC}">
              <c16:uniqueId val="{00000000-4030-4077-AC8F-38B5A246CB35}"/>
            </c:ext>
          </c:extLst>
        </c:ser>
        <c:ser>
          <c:idx val="1"/>
          <c:order val="1"/>
          <c:tx>
            <c:v>Water Construction</c:v>
          </c:tx>
          <c:spPr>
            <a:ln w="63500" cap="rnd">
              <a:solidFill>
                <a:srgbClr val="0070C0"/>
              </a:solidFill>
              <a:round/>
            </a:ln>
            <a:effectLst/>
          </c:spPr>
          <c:marker>
            <c:symbol val="none"/>
          </c:marker>
          <c:cat>
            <c:numRef>
              <c:f>'Construction &amp; Annual'!$B$9:$B$33</c:f>
              <c:numCache>
                <c:formatCode>General</c:formatCode>
                <c:ptCount val="25"/>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pt idx="23">
                  <c:v>2016</c:v>
                </c:pt>
                <c:pt idx="24">
                  <c:v>2017</c:v>
                </c:pt>
              </c:numCache>
            </c:numRef>
          </c:cat>
          <c:val>
            <c:numRef>
              <c:f>'Construction &amp; Annual'!$L$9:$L$33</c:f>
              <c:numCache>
                <c:formatCode>0.0</c:formatCode>
                <c:ptCount val="25"/>
                <c:pt idx="0">
                  <c:v>26.304114361301561</c:v>
                </c:pt>
                <c:pt idx="1">
                  <c:v>24.371366987099968</c:v>
                </c:pt>
                <c:pt idx="2">
                  <c:v>26.091832843588076</c:v>
                </c:pt>
                <c:pt idx="3">
                  <c:v>26.93822417552834</c:v>
                </c:pt>
                <c:pt idx="4">
                  <c:v>26.160772635670597</c:v>
                </c:pt>
                <c:pt idx="5">
                  <c:v>27.899150105798252</c:v>
                </c:pt>
                <c:pt idx="6">
                  <c:v>28.268946214748308</c:v>
                </c:pt>
                <c:pt idx="7">
                  <c:v>26.888667118216414</c:v>
                </c:pt>
                <c:pt idx="8">
                  <c:v>31.438941425821771</c:v>
                </c:pt>
                <c:pt idx="9">
                  <c:v>29.061990041301932</c:v>
                </c:pt>
                <c:pt idx="10">
                  <c:v>27.293529899886043</c:v>
                </c:pt>
                <c:pt idx="11">
                  <c:v>27.051381566253085</c:v>
                </c:pt>
                <c:pt idx="12">
                  <c:v>29.54418901759907</c:v>
                </c:pt>
                <c:pt idx="13">
                  <c:v>30.14383684390592</c:v>
                </c:pt>
                <c:pt idx="14">
                  <c:v>27.928949896199789</c:v>
                </c:pt>
                <c:pt idx="15">
                  <c:v>29.351691299925225</c:v>
                </c:pt>
                <c:pt idx="16">
                  <c:v>24.90114014094166</c:v>
                </c:pt>
                <c:pt idx="17">
                  <c:v>23.922875436723125</c:v>
                </c:pt>
                <c:pt idx="18">
                  <c:v>22.119766653225465</c:v>
                </c:pt>
                <c:pt idx="19">
                  <c:v>20.837170006278452</c:v>
                </c:pt>
                <c:pt idx="20">
                  <c:v>20.471332180300351</c:v>
                </c:pt>
                <c:pt idx="21">
                  <c:v>19.593787284236903</c:v>
                </c:pt>
                <c:pt idx="22">
                  <c:v>18.903422252750161</c:v>
                </c:pt>
                <c:pt idx="23">
                  <c:v>19.654652051846558</c:v>
                </c:pt>
                <c:pt idx="24">
                  <c:v>19.511614922151562</c:v>
                </c:pt>
              </c:numCache>
            </c:numRef>
          </c:val>
          <c:smooth val="0"/>
          <c:extLst>
            <c:ext xmlns:c16="http://schemas.microsoft.com/office/drawing/2014/chart" uri="{C3380CC4-5D6E-409C-BE32-E72D297353CC}">
              <c16:uniqueId val="{00000001-4030-4077-AC8F-38B5A246CB35}"/>
            </c:ext>
          </c:extLst>
        </c:ser>
        <c:ser>
          <c:idx val="2"/>
          <c:order val="2"/>
          <c:tx>
            <c:v>Water Wages</c:v>
          </c:tx>
          <c:spPr>
            <a:ln w="63500" cap="rnd">
              <a:solidFill>
                <a:sysClr val="windowText" lastClr="000000"/>
              </a:solidFill>
              <a:round/>
            </a:ln>
            <a:effectLst/>
          </c:spPr>
          <c:marker>
            <c:symbol val="none"/>
          </c:marker>
          <c:val>
            <c:numRef>
              <c:f>'Construction &amp; Annual'!$M$9:$M$33</c:f>
              <c:numCache>
                <c:formatCode>#,##0.00</c:formatCode>
                <c:ptCount val="25"/>
                <c:pt idx="0">
                  <c:v>18.193475581007014</c:v>
                </c:pt>
                <c:pt idx="1">
                  <c:v>18.174900956337886</c:v>
                </c:pt>
                <c:pt idx="2">
                  <c:v>17.546986247953164</c:v>
                </c:pt>
                <c:pt idx="3">
                  <c:v>18.066543149688506</c:v>
                </c:pt>
                <c:pt idx="4">
                  <c:v>17.649307648848204</c:v>
                </c:pt>
                <c:pt idx="5">
                  <c:v>17.433639415131736</c:v>
                </c:pt>
                <c:pt idx="6">
                  <c:v>17.493190158244492</c:v>
                </c:pt>
                <c:pt idx="7">
                  <c:v>17.524371717987439</c:v>
                </c:pt>
                <c:pt idx="8">
                  <c:v>18.058343743174142</c:v>
                </c:pt>
                <c:pt idx="9">
                  <c:v>17.081284553900819</c:v>
                </c:pt>
                <c:pt idx="10">
                  <c:v>16.365663681298457</c:v>
                </c:pt>
                <c:pt idx="11">
                  <c:v>16.932524359173957</c:v>
                </c:pt>
                <c:pt idx="12">
                  <c:v>17.096229247305306</c:v>
                </c:pt>
                <c:pt idx="13">
                  <c:v>16.99778493920817</c:v>
                </c:pt>
                <c:pt idx="14">
                  <c:v>16.18460263184777</c:v>
                </c:pt>
                <c:pt idx="15">
                  <c:v>16.657457997842453</c:v>
                </c:pt>
                <c:pt idx="16">
                  <c:v>15.639159978044436</c:v>
                </c:pt>
                <c:pt idx="17">
                  <c:v>15.422218242818348</c:v>
                </c:pt>
                <c:pt idx="18">
                  <c:v>15.346333343545677</c:v>
                </c:pt>
                <c:pt idx="19">
                  <c:v>15.859457705539203</c:v>
                </c:pt>
                <c:pt idx="20">
                  <c:v>15.523339359638854</c:v>
                </c:pt>
                <c:pt idx="21">
                  <c:v>15.489057800164208</c:v>
                </c:pt>
                <c:pt idx="22">
                  <c:v>15.378879878899582</c:v>
                </c:pt>
                <c:pt idx="23">
                  <c:v>15.480398572624718</c:v>
                </c:pt>
                <c:pt idx="24">
                  <c:v>15.863996071872297</c:v>
                </c:pt>
              </c:numCache>
            </c:numRef>
          </c:val>
          <c:smooth val="0"/>
          <c:extLst>
            <c:ext xmlns:c16="http://schemas.microsoft.com/office/drawing/2014/chart" uri="{C3380CC4-5D6E-409C-BE32-E72D297353CC}">
              <c16:uniqueId val="{00000002-4030-4077-AC8F-38B5A246CB35}"/>
            </c:ext>
          </c:extLst>
        </c:ser>
        <c:ser>
          <c:idx val="3"/>
          <c:order val="3"/>
          <c:tx>
            <c:v>Sewer Wages</c:v>
          </c:tx>
          <c:spPr>
            <a:ln w="63500" cap="rnd">
              <a:solidFill>
                <a:srgbClr val="FFFF00"/>
              </a:solidFill>
              <a:round/>
            </a:ln>
            <a:effectLst/>
          </c:spPr>
          <c:marker>
            <c:symbol val="none"/>
          </c:marker>
          <c:val>
            <c:numRef>
              <c:f>'Construction &amp; Annual'!$N$9:$N$33</c:f>
              <c:numCache>
                <c:formatCode>#,##0.00</c:formatCode>
                <c:ptCount val="25"/>
                <c:pt idx="0">
                  <c:v>16.750974398017838</c:v>
                </c:pt>
                <c:pt idx="1">
                  <c:v>19.640735315801248</c:v>
                </c:pt>
                <c:pt idx="2">
                  <c:v>18.479575050221477</c:v>
                </c:pt>
                <c:pt idx="3">
                  <c:v>18.086199785026817</c:v>
                </c:pt>
                <c:pt idx="4">
                  <c:v>17.827001399248168</c:v>
                </c:pt>
                <c:pt idx="5">
                  <c:v>18.370317874984408</c:v>
                </c:pt>
                <c:pt idx="6">
                  <c:v>18.669002150326339</c:v>
                </c:pt>
                <c:pt idx="7">
                  <c:v>18.631456632705781</c:v>
                </c:pt>
                <c:pt idx="8">
                  <c:v>19.313836384790118</c:v>
                </c:pt>
                <c:pt idx="9">
                  <c:v>18.141784271155078</c:v>
                </c:pt>
                <c:pt idx="10">
                  <c:v>17.561978784294052</c:v>
                </c:pt>
                <c:pt idx="11">
                  <c:v>17.190143375459531</c:v>
                </c:pt>
                <c:pt idx="12">
                  <c:v>17.014385019396315</c:v>
                </c:pt>
                <c:pt idx="13">
                  <c:v>16.259813748663987</c:v>
                </c:pt>
                <c:pt idx="14">
                  <c:v>14.950188993016578</c:v>
                </c:pt>
                <c:pt idx="15">
                  <c:v>14.637518895720184</c:v>
                </c:pt>
                <c:pt idx="16">
                  <c:v>13.435323091957214</c:v>
                </c:pt>
                <c:pt idx="17">
                  <c:v>13.203478525740927</c:v>
                </c:pt>
                <c:pt idx="18">
                  <c:v>12.773337361596504</c:v>
                </c:pt>
                <c:pt idx="19">
                  <c:v>13.473660488998659</c:v>
                </c:pt>
                <c:pt idx="20">
                  <c:v>14.149416458921532</c:v>
                </c:pt>
                <c:pt idx="21">
                  <c:v>14.461168625215659</c:v>
                </c:pt>
                <c:pt idx="22">
                  <c:v>14.35683582770271</c:v>
                </c:pt>
                <c:pt idx="23">
                  <c:v>13.366786047863069</c:v>
                </c:pt>
                <c:pt idx="24">
                  <c:v>13.875889096794719</c:v>
                </c:pt>
              </c:numCache>
            </c:numRef>
          </c:val>
          <c:smooth val="0"/>
          <c:extLst>
            <c:ext xmlns:c16="http://schemas.microsoft.com/office/drawing/2014/chart" uri="{C3380CC4-5D6E-409C-BE32-E72D297353CC}">
              <c16:uniqueId val="{00000003-4030-4077-AC8F-38B5A246CB35}"/>
            </c:ext>
          </c:extLst>
        </c:ser>
        <c:dLbls>
          <c:showLegendKey val="0"/>
          <c:showVal val="0"/>
          <c:showCatName val="0"/>
          <c:showSerName val="0"/>
          <c:showPercent val="0"/>
          <c:showBubbleSize val="0"/>
        </c:dLbls>
        <c:smooth val="0"/>
        <c:axId val="572500952"/>
        <c:axId val="572509968"/>
      </c:lineChart>
      <c:catAx>
        <c:axId val="572500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crossAx val="572509968"/>
        <c:crosses val="autoZero"/>
        <c:auto val="1"/>
        <c:lblAlgn val="ctr"/>
        <c:lblOffset val="100"/>
        <c:noMultiLvlLbl val="0"/>
      </c:catAx>
      <c:valAx>
        <c:axId val="572509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3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sz="3600" b="1">
                    <a:solidFill>
                      <a:schemeClr val="tx1"/>
                    </a:solidFill>
                    <a:latin typeface="Times New Roman" panose="02020603050405020304" pitchFamily="18" charset="0"/>
                    <a:cs typeface="Times New Roman" panose="02020603050405020304" pitchFamily="18" charset="0"/>
                  </a:rPr>
                  <a:t>%</a:t>
                </a:r>
              </a:p>
            </c:rich>
          </c:tx>
          <c:layout>
            <c:manualLayout>
              <c:xMode val="edge"/>
              <c:yMode val="edge"/>
              <c:x val="1.9284337896656761E-2"/>
              <c:y val="0.28476644357215425"/>
            </c:manualLayout>
          </c:layout>
          <c:overlay val="0"/>
          <c:spPr>
            <a:noFill/>
            <a:ln>
              <a:noFill/>
            </a:ln>
            <a:effectLst/>
          </c:spPr>
          <c:txPr>
            <a:bodyPr rot="0" spcFirstLastPara="1" vertOverflow="ellipsis" wrap="square" anchor="ctr" anchorCtr="1"/>
            <a:lstStyle/>
            <a:p>
              <a:pPr>
                <a:defRPr sz="36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72500952"/>
        <c:crosses val="autoZero"/>
        <c:crossBetween val="between"/>
      </c:valAx>
      <c:spPr>
        <a:noFill/>
        <a:ln>
          <a:noFill/>
        </a:ln>
        <a:effectLst/>
      </c:spPr>
    </c:plotArea>
    <c:legend>
      <c:legendPos val="r"/>
      <c:layout>
        <c:manualLayout>
          <c:xMode val="edge"/>
          <c:yMode val="edge"/>
          <c:x val="0.79619421006705549"/>
          <c:y val="0.21308718501105092"/>
          <c:w val="0.18949110545244832"/>
          <c:h val="0.56087255323040286"/>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D66CD-9959-4EB1-8BAA-F5D833AA5AAE}" type="datetimeFigureOut">
              <a:rPr lang="en-US" smtClean="0"/>
              <a:t>7/29/2020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A49C32-FE3E-4CB3-8977-33801CD25EF6}" type="slidenum">
              <a:rPr lang="en-US" smtClean="0"/>
              <a:t>‹#›</a:t>
            </a:fld>
            <a:endParaRPr lang="en-US"/>
          </a:p>
        </p:txBody>
      </p:sp>
    </p:spTree>
    <p:extLst>
      <p:ext uri="{BB962C8B-B14F-4D97-AF65-F5344CB8AC3E}">
        <p14:creationId xmlns:p14="http://schemas.microsoft.com/office/powerpoint/2010/main" val="3012654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foodandwaterwatch.org/insight/americas-secret-water-crisi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home.treasury.gov/system/files/136/Coronavirus-Relief-Fund-Frequently-Asked-Questions.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Great Recession December 2007-June 2009: for the purpose of this analysis</a:t>
            </a:r>
            <a:r>
              <a:rPr lang="en-US" sz="1200" b="1" baseline="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the pre-recession period includes much of the actual recession period. This has the effect of diminishing some of the higher growth in spending before December 2007.</a:t>
            </a:r>
            <a:endParaRPr lang="en-US" dirty="0"/>
          </a:p>
        </p:txBody>
      </p:sp>
      <p:sp>
        <p:nvSpPr>
          <p:cNvPr id="4" name="Slide Number Placeholder 3"/>
          <p:cNvSpPr>
            <a:spLocks noGrp="1"/>
          </p:cNvSpPr>
          <p:nvPr>
            <p:ph type="sldNum" sz="quarter" idx="10"/>
          </p:nvPr>
        </p:nvSpPr>
        <p:spPr/>
        <p:txBody>
          <a:bodyPr/>
          <a:lstStyle/>
          <a:p>
            <a:fld id="{B6A49C32-FE3E-4CB3-8977-33801CD25EF6}" type="slidenum">
              <a:rPr lang="en-US" smtClean="0"/>
              <a:t>5</a:t>
            </a:fld>
            <a:endParaRPr lang="en-US"/>
          </a:p>
        </p:txBody>
      </p:sp>
    </p:spTree>
    <p:extLst>
      <p:ext uri="{BB962C8B-B14F-4D97-AF65-F5344CB8AC3E}">
        <p14:creationId xmlns:p14="http://schemas.microsoft.com/office/powerpoint/2010/main" val="402275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a:t>† Efficiency Ratio: the simple ratio of spending divided by revenue. A ratio of 1 is break even, and a ratio of 0.5 is high efficiency meaning more revenues generated on less spending.</a:t>
            </a:r>
          </a:p>
        </p:txBody>
      </p:sp>
      <p:sp>
        <p:nvSpPr>
          <p:cNvPr id="4" name="Slide Number Placeholder 3"/>
          <p:cNvSpPr>
            <a:spLocks noGrp="1"/>
          </p:cNvSpPr>
          <p:nvPr>
            <p:ph type="sldNum" sz="quarter" idx="10"/>
          </p:nvPr>
        </p:nvSpPr>
        <p:spPr/>
        <p:txBody>
          <a:bodyPr/>
          <a:lstStyle/>
          <a:p>
            <a:fld id="{B6A49C32-FE3E-4CB3-8977-33801CD25EF6}" type="slidenum">
              <a:rPr lang="en-US" smtClean="0"/>
              <a:t>6</a:t>
            </a:fld>
            <a:endParaRPr lang="en-US"/>
          </a:p>
        </p:txBody>
      </p:sp>
    </p:spTree>
    <p:extLst>
      <p:ext uri="{BB962C8B-B14F-4D97-AF65-F5344CB8AC3E}">
        <p14:creationId xmlns:p14="http://schemas.microsoft.com/office/powerpoint/2010/main" val="2284802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Analysis uses different pre- and post-recession years.</a:t>
            </a:r>
          </a:p>
        </p:txBody>
      </p:sp>
      <p:sp>
        <p:nvSpPr>
          <p:cNvPr id="4" name="Slide Number Placeholder 3"/>
          <p:cNvSpPr>
            <a:spLocks noGrp="1"/>
          </p:cNvSpPr>
          <p:nvPr>
            <p:ph type="sldNum" sz="quarter" idx="5"/>
          </p:nvPr>
        </p:nvSpPr>
        <p:spPr/>
        <p:txBody>
          <a:bodyPr/>
          <a:lstStyle/>
          <a:p>
            <a:fld id="{B6A49C32-FE3E-4CB3-8977-33801CD25EF6}" type="slidenum">
              <a:rPr lang="en-US" smtClean="0"/>
              <a:t>11</a:t>
            </a:fld>
            <a:endParaRPr lang="en-US"/>
          </a:p>
        </p:txBody>
      </p:sp>
    </p:spTree>
    <p:extLst>
      <p:ext uri="{BB962C8B-B14F-4D97-AF65-F5344CB8AC3E}">
        <p14:creationId xmlns:p14="http://schemas.microsoft.com/office/powerpoint/2010/main" val="3855247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Food &amp; Water Watch, “</a:t>
            </a:r>
            <a:r>
              <a:rPr lang="en-US" sz="1200" u="sng" kern="1200" dirty="0">
                <a:solidFill>
                  <a:schemeClr val="tx1"/>
                </a:solidFill>
                <a:effectLst/>
                <a:latin typeface="+mn-lt"/>
                <a:ea typeface="+mn-ea"/>
                <a:cs typeface="+mn-cs"/>
                <a:hlinkClick r:id="rId3"/>
              </a:rPr>
              <a:t>America’s Secret Water Crisis: National Shutoff Survey Reveals Water Affordability Emergency Affecting Millions</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Nina Lakhani, The Guardian, April 23, 2020.</a:t>
            </a:r>
            <a:endParaRPr lang="en-US" dirty="0"/>
          </a:p>
        </p:txBody>
      </p:sp>
      <p:sp>
        <p:nvSpPr>
          <p:cNvPr id="4" name="Slide Number Placeholder 3"/>
          <p:cNvSpPr>
            <a:spLocks noGrp="1"/>
          </p:cNvSpPr>
          <p:nvPr>
            <p:ph type="sldNum" sz="quarter" idx="10"/>
          </p:nvPr>
        </p:nvSpPr>
        <p:spPr/>
        <p:txBody>
          <a:bodyPr/>
          <a:lstStyle/>
          <a:p>
            <a:fld id="{B6A49C32-FE3E-4CB3-8977-33801CD25EF6}" type="slidenum">
              <a:rPr lang="en-US" smtClean="0"/>
              <a:t>15</a:t>
            </a:fld>
            <a:endParaRPr lang="en-US"/>
          </a:p>
        </p:txBody>
      </p:sp>
    </p:spTree>
    <p:extLst>
      <p:ext uri="{BB962C8B-B14F-4D97-AF65-F5344CB8AC3E}">
        <p14:creationId xmlns:p14="http://schemas.microsoft.com/office/powerpoint/2010/main" val="3415325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hlinkClick r:id="rId3"/>
              </a:rPr>
              <a:t>https://home.treasury.gov/system/files/136/Coronavirus-Relief-Fund-Frequently-Asked-Questions.pdf</a:t>
            </a:r>
            <a:r>
              <a:rPr lang="en-US" sz="1200" b="0" i="0" kern="1200" dirty="0">
                <a:solidFill>
                  <a:schemeClr val="tx1"/>
                </a:solidFill>
                <a:effectLst/>
                <a:latin typeface="+mn-lt"/>
                <a:ea typeface="+mn-ea"/>
                <a:cs typeface="+mn-cs"/>
              </a:rPr>
              <a:t>, “Fund payments may not be used for government revenue replacement, including the replacement of unpaid utility fees.”</a:t>
            </a:r>
            <a:endParaRPr lang="en-US" dirty="0"/>
          </a:p>
        </p:txBody>
      </p:sp>
      <p:sp>
        <p:nvSpPr>
          <p:cNvPr id="4" name="Slide Number Placeholder 3"/>
          <p:cNvSpPr>
            <a:spLocks noGrp="1"/>
          </p:cNvSpPr>
          <p:nvPr>
            <p:ph type="sldNum" sz="quarter" idx="10"/>
          </p:nvPr>
        </p:nvSpPr>
        <p:spPr/>
        <p:txBody>
          <a:bodyPr/>
          <a:lstStyle/>
          <a:p>
            <a:fld id="{B6A49C32-FE3E-4CB3-8977-33801CD25EF6}" type="slidenum">
              <a:rPr lang="en-US" smtClean="0"/>
              <a:t>25</a:t>
            </a:fld>
            <a:endParaRPr lang="en-US"/>
          </a:p>
        </p:txBody>
      </p:sp>
    </p:spTree>
    <p:extLst>
      <p:ext uri="{BB962C8B-B14F-4D97-AF65-F5344CB8AC3E}">
        <p14:creationId xmlns:p14="http://schemas.microsoft.com/office/powerpoint/2010/main" val="3935944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92A9E-5639-491E-9D22-B4280EE90C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6D0FB3-A770-4B52-9CDA-ACCCF194A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182205-355E-4A2F-A1F9-3DC0BA106911}"/>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5" name="Footer Placeholder 4">
            <a:extLst>
              <a:ext uri="{FF2B5EF4-FFF2-40B4-BE49-F238E27FC236}">
                <a16:creationId xmlns:a16="http://schemas.microsoft.com/office/drawing/2014/main" id="{BCABEFCE-F24C-41A9-82E4-0B6642AFE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8C685E-1637-491B-8D9E-FCC83A978C16}"/>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3274120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1EE3-27BC-420E-A70A-6E9AF4D09A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E9A69E-EDB7-466B-A417-C8CD6BDEBF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363C31-D679-498E-AEB5-845B5B1009EE}"/>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5" name="Footer Placeholder 4">
            <a:extLst>
              <a:ext uri="{FF2B5EF4-FFF2-40B4-BE49-F238E27FC236}">
                <a16:creationId xmlns:a16="http://schemas.microsoft.com/office/drawing/2014/main" id="{9E5DF49A-39B1-4931-B683-BF0DDAEEF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8247C-54B0-4F01-B80D-063BF370221D}"/>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317865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29EB18-FA18-4FB3-98F2-4AB5F18563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1070D0-0A47-449D-B6D5-57890E4027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93B8F9-97A6-4CDC-A126-FE0946819697}"/>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5" name="Footer Placeholder 4">
            <a:extLst>
              <a:ext uri="{FF2B5EF4-FFF2-40B4-BE49-F238E27FC236}">
                <a16:creationId xmlns:a16="http://schemas.microsoft.com/office/drawing/2014/main" id="{E2E3A5AA-A8DD-412A-99ED-3511791AA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04647-9478-4155-B62F-1D9320CE6BC4}"/>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37299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1EF4-C067-4C53-9566-7C92FA7CC1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5F6492-0280-41F9-BABF-7AC376D977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8AB48-1127-49D3-962A-A56B8E0F0129}"/>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5" name="Footer Placeholder 4">
            <a:extLst>
              <a:ext uri="{FF2B5EF4-FFF2-40B4-BE49-F238E27FC236}">
                <a16:creationId xmlns:a16="http://schemas.microsoft.com/office/drawing/2014/main" id="{FFE65E78-45B4-4124-B2A2-3B4819B5DB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56A1CB-1881-414D-82EA-B8BB1E8D451E}"/>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285967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8BEF0-42B1-4C32-A246-759D9D2E8B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DE9100-0BD1-419F-A304-4D8B512961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D36B5-12C5-4A57-9E1F-A00D804C5313}"/>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5" name="Footer Placeholder 4">
            <a:extLst>
              <a:ext uri="{FF2B5EF4-FFF2-40B4-BE49-F238E27FC236}">
                <a16:creationId xmlns:a16="http://schemas.microsoft.com/office/drawing/2014/main" id="{53F40A8E-ACEF-4E5B-9C20-A542925F1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B433E-5A20-4C4C-BE8A-F9AE0FDA26C0}"/>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785269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95E0-27B5-4CD6-A93A-599FA07B46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C7DCD0-B441-4FCA-AF46-ADB59E0D0C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2C26D47-9C0D-4279-83CD-383EC1A345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A1BD96-470A-4F87-B31E-3F8B71EF75F5}"/>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6" name="Footer Placeholder 5">
            <a:extLst>
              <a:ext uri="{FF2B5EF4-FFF2-40B4-BE49-F238E27FC236}">
                <a16:creationId xmlns:a16="http://schemas.microsoft.com/office/drawing/2014/main" id="{29F8FB40-CDA0-4ECB-BAB5-210F9A7360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3C518D-B763-4899-A53F-3E90848941B6}"/>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163288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DADF-5131-472A-A7C9-42FAE6C809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450170-CB85-40C8-BAE2-F0A65F4C03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37B805-B093-4AD9-8F29-47C431DAC31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5D2B81-B7DD-45E1-B77A-247071AC6B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FC157F-1A49-42CD-BA50-55D2350C79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E0EE7FD-0F17-4DC3-B9EA-1430F731DAA4}"/>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8" name="Footer Placeholder 7">
            <a:extLst>
              <a:ext uri="{FF2B5EF4-FFF2-40B4-BE49-F238E27FC236}">
                <a16:creationId xmlns:a16="http://schemas.microsoft.com/office/drawing/2014/main" id="{38A6C39F-D5DE-4B43-A357-0E1E9B57BC4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627311-BA23-4410-A25D-9B6194C834A7}"/>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250511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00556-95C0-4B8E-847B-21D6F4DD00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F05BA5-0497-4B35-94C7-F7C7C5C5AA48}"/>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4" name="Footer Placeholder 3">
            <a:extLst>
              <a:ext uri="{FF2B5EF4-FFF2-40B4-BE49-F238E27FC236}">
                <a16:creationId xmlns:a16="http://schemas.microsoft.com/office/drawing/2014/main" id="{848CCB74-6557-4788-B04C-043848631E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2BB809-7479-4BB2-8C01-61B8FF556299}"/>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34233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EE1CFB-F132-42E4-89FD-08577B00D634}"/>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3" name="Footer Placeholder 2">
            <a:extLst>
              <a:ext uri="{FF2B5EF4-FFF2-40B4-BE49-F238E27FC236}">
                <a16:creationId xmlns:a16="http://schemas.microsoft.com/office/drawing/2014/main" id="{88934A57-CDF7-4968-A0B8-F776D15DB39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8B5A89-AF73-4EE6-BD67-E1F5C08D61A1}"/>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994322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013D3-9EA1-4A8D-9AC3-4FE4C08E0C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1E8F72-2315-42EB-9489-015811891D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580A4D-D014-4942-97F9-95E7E4BA1D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8C5553-B4FA-46A1-835D-469B7197AD0E}"/>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6" name="Footer Placeholder 5">
            <a:extLst>
              <a:ext uri="{FF2B5EF4-FFF2-40B4-BE49-F238E27FC236}">
                <a16:creationId xmlns:a16="http://schemas.microsoft.com/office/drawing/2014/main" id="{FA35DAF9-5FA5-498D-9E26-D1ED2F710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139F32-03A4-4B1B-BCF5-0FB24CEB23E6}"/>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4201844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0A16-F6AB-4548-9FEA-F2C2FDF66F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BA8B2A-0EC3-47E8-AA5F-3110378962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B779C12-9033-4E27-A1AE-436E3A2FF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E74617F-783D-4900-82D9-527536FA8D84}"/>
              </a:ext>
            </a:extLst>
          </p:cNvPr>
          <p:cNvSpPr>
            <a:spLocks noGrp="1"/>
          </p:cNvSpPr>
          <p:nvPr>
            <p:ph type="dt" sz="half" idx="10"/>
          </p:nvPr>
        </p:nvSpPr>
        <p:spPr/>
        <p:txBody>
          <a:bodyPr/>
          <a:lstStyle/>
          <a:p>
            <a:fld id="{8A79A217-D2DC-4201-A466-DB7DA499F132}" type="datetimeFigureOut">
              <a:rPr lang="en-US" smtClean="0"/>
              <a:t>7/29/2020</a:t>
            </a:fld>
            <a:endParaRPr lang="en-US"/>
          </a:p>
        </p:txBody>
      </p:sp>
      <p:sp>
        <p:nvSpPr>
          <p:cNvPr id="6" name="Footer Placeholder 5">
            <a:extLst>
              <a:ext uri="{FF2B5EF4-FFF2-40B4-BE49-F238E27FC236}">
                <a16:creationId xmlns:a16="http://schemas.microsoft.com/office/drawing/2014/main" id="{CFE22835-4982-47D0-82D1-0AADC9543F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E3E769-AEAB-4BEB-A71D-817573632ACA}"/>
              </a:ext>
            </a:extLst>
          </p:cNvPr>
          <p:cNvSpPr>
            <a:spLocks noGrp="1"/>
          </p:cNvSpPr>
          <p:nvPr>
            <p:ph type="sldNum" sz="quarter" idx="12"/>
          </p:nvPr>
        </p:nvSpPr>
        <p:spPr/>
        <p:txBody>
          <a:bodyPr/>
          <a:lstStyle/>
          <a:p>
            <a:fld id="{393768EA-3481-448D-B7AC-10D3886677ED}" type="slidenum">
              <a:rPr lang="en-US" smtClean="0"/>
              <a:t>‹#›</a:t>
            </a:fld>
            <a:endParaRPr lang="en-US"/>
          </a:p>
        </p:txBody>
      </p:sp>
    </p:spTree>
    <p:extLst>
      <p:ext uri="{BB962C8B-B14F-4D97-AF65-F5344CB8AC3E}">
        <p14:creationId xmlns:p14="http://schemas.microsoft.com/office/powerpoint/2010/main" val="417149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4F7962-DD25-4DB7-8B84-C16AEA663D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6760C6A-F518-4BFC-8FC4-D33687C010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A6092F-A740-4409-9BE9-BA7F2B7E85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79A217-D2DC-4201-A466-DB7DA499F132}" type="datetimeFigureOut">
              <a:rPr lang="en-US" smtClean="0"/>
              <a:t>7/29/2020</a:t>
            </a:fld>
            <a:endParaRPr lang="en-US"/>
          </a:p>
        </p:txBody>
      </p:sp>
      <p:sp>
        <p:nvSpPr>
          <p:cNvPr id="5" name="Footer Placeholder 4">
            <a:extLst>
              <a:ext uri="{FF2B5EF4-FFF2-40B4-BE49-F238E27FC236}">
                <a16:creationId xmlns:a16="http://schemas.microsoft.com/office/drawing/2014/main" id="{A7F28001-5FDF-4CEC-901A-E509116FFB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AEE587-ABE6-43D3-A323-55E549421F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768EA-3481-448D-B7AC-10D3886677ED}" type="slidenum">
              <a:rPr lang="en-US" smtClean="0"/>
              <a:t>‹#›</a:t>
            </a:fld>
            <a:endParaRPr lang="en-US"/>
          </a:p>
        </p:txBody>
      </p:sp>
    </p:spTree>
    <p:extLst>
      <p:ext uri="{BB962C8B-B14F-4D97-AF65-F5344CB8AC3E}">
        <p14:creationId xmlns:p14="http://schemas.microsoft.com/office/powerpoint/2010/main" val="3658530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2231B-3E35-48BD-AE0F-3438FC8D573B}"/>
              </a:ext>
            </a:extLst>
          </p:cNvPr>
          <p:cNvSpPr>
            <a:spLocks noGrp="1"/>
          </p:cNvSpPr>
          <p:nvPr>
            <p:ph type="ctrTitle"/>
          </p:nvPr>
        </p:nvSpPr>
        <p:spPr>
          <a:xfrm>
            <a:off x="1524000" y="556054"/>
            <a:ext cx="9807146" cy="1209441"/>
          </a:xfrm>
        </p:spPr>
        <p:txBody>
          <a:bodyPr>
            <a:noAutofit/>
          </a:bodyPr>
          <a:lstStyle/>
          <a:p>
            <a:r>
              <a:rPr lang="en-US" sz="3200" b="1" dirty="0">
                <a:latin typeface="Times New Roman" panose="02020603050405020304" pitchFamily="18" charset="0"/>
                <a:cs typeface="Times New Roman" panose="02020603050405020304" pitchFamily="18" charset="0"/>
              </a:rPr>
              <a:t>THE UNITED STATES CONFERENCE OF MAYORS WATER COUNCIL</a:t>
            </a:r>
          </a:p>
        </p:txBody>
      </p:sp>
      <p:sp>
        <p:nvSpPr>
          <p:cNvPr id="3" name="Subtitle 2">
            <a:extLst>
              <a:ext uri="{FF2B5EF4-FFF2-40B4-BE49-F238E27FC236}">
                <a16:creationId xmlns:a16="http://schemas.microsoft.com/office/drawing/2014/main" id="{49DC618F-7D61-47DD-92D0-DE8F0FE009B3}"/>
              </a:ext>
            </a:extLst>
          </p:cNvPr>
          <p:cNvSpPr>
            <a:spLocks noGrp="1"/>
          </p:cNvSpPr>
          <p:nvPr>
            <p:ph type="subTitle" idx="1"/>
          </p:nvPr>
        </p:nvSpPr>
        <p:spPr>
          <a:xfrm>
            <a:off x="1524000" y="1990578"/>
            <a:ext cx="9144000" cy="2099508"/>
          </a:xfrm>
        </p:spPr>
        <p:txBody>
          <a:bodyPr>
            <a:normAutofit/>
          </a:bodyPr>
          <a:lstStyle/>
          <a:p>
            <a:r>
              <a:rPr lang="en-US" sz="3600" dirty="0">
                <a:latin typeface="Times New Roman" panose="02020603050405020304" pitchFamily="18" charset="0"/>
                <a:cs typeface="Times New Roman" panose="02020603050405020304" pitchFamily="18" charset="0"/>
              </a:rPr>
              <a:t>Recessionary Impacts and Recovery Periods of City Water and Sewer Utilities</a:t>
            </a:r>
          </a:p>
        </p:txBody>
      </p:sp>
      <p:sp>
        <p:nvSpPr>
          <p:cNvPr id="4" name="TextBox 3">
            <a:extLst>
              <a:ext uri="{FF2B5EF4-FFF2-40B4-BE49-F238E27FC236}">
                <a16:creationId xmlns:a16="http://schemas.microsoft.com/office/drawing/2014/main" id="{76560A19-5FF0-4760-8D1E-AFE12D796617}"/>
              </a:ext>
            </a:extLst>
          </p:cNvPr>
          <p:cNvSpPr txBox="1"/>
          <p:nvPr/>
        </p:nvSpPr>
        <p:spPr>
          <a:xfrm>
            <a:off x="1209822" y="4410222"/>
            <a:ext cx="10332720"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July, 2020  						</a:t>
            </a:r>
          </a:p>
          <a:p>
            <a:r>
              <a:rPr lang="en-US" sz="2800" dirty="0">
                <a:latin typeface="Times New Roman" panose="02020603050405020304" pitchFamily="18" charset="0"/>
                <a:cs typeface="Times New Roman" panose="02020603050405020304" pitchFamily="18" charset="0"/>
              </a:rPr>
              <a:t>Washington, D.C.</a:t>
            </a:r>
          </a:p>
        </p:txBody>
      </p:sp>
      <p:pic>
        <p:nvPicPr>
          <p:cNvPr id="5" name="Picture 4" descr="uscm">
            <a:extLst>
              <a:ext uri="{FF2B5EF4-FFF2-40B4-BE49-F238E27FC236}">
                <a16:creationId xmlns:a16="http://schemas.microsoft.com/office/drawing/2014/main" id="{E6C9D086-AB2C-41FF-88FF-FE215DCD344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21347" y="3451764"/>
            <a:ext cx="2236691" cy="2099508"/>
          </a:xfrm>
          <a:prstGeom prst="rect">
            <a:avLst/>
          </a:prstGeom>
          <a:noFill/>
          <a:ln>
            <a:noFill/>
          </a:ln>
          <a:scene3d>
            <a:camera prst="orthographicFront">
              <a:rot lat="300000" lon="0" rev="0"/>
            </a:camera>
            <a:lightRig rig="threePt" dir="t"/>
          </a:scene3d>
        </p:spPr>
      </p:pic>
    </p:spTree>
    <p:extLst>
      <p:ext uri="{BB962C8B-B14F-4D97-AF65-F5344CB8AC3E}">
        <p14:creationId xmlns:p14="http://schemas.microsoft.com/office/powerpoint/2010/main" val="1412460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A1BD606-13DD-419C-9357-B0994F4187F6}"/>
              </a:ext>
            </a:extLst>
          </p:cNvPr>
          <p:cNvGraphicFramePr>
            <a:graphicFrameLocks noGrp="1"/>
          </p:cNvGraphicFramePr>
          <p:nvPr>
            <p:extLst>
              <p:ext uri="{D42A27DB-BD31-4B8C-83A1-F6EECF244321}">
                <p14:modId xmlns:p14="http://schemas.microsoft.com/office/powerpoint/2010/main" val="3398135586"/>
              </p:ext>
            </p:extLst>
          </p:nvPr>
        </p:nvGraphicFramePr>
        <p:xfrm>
          <a:off x="838200" y="1652367"/>
          <a:ext cx="10515600" cy="4775982"/>
        </p:xfrm>
        <a:graphic>
          <a:graphicData uri="http://schemas.openxmlformats.org/drawingml/2006/table">
            <a:tbl>
              <a:tblPr firstRow="1" firstCol="1" bandRow="1"/>
              <a:tblGrid>
                <a:gridCol w="3505200">
                  <a:extLst>
                    <a:ext uri="{9D8B030D-6E8A-4147-A177-3AD203B41FA5}">
                      <a16:colId xmlns:a16="http://schemas.microsoft.com/office/drawing/2014/main" val="1279099501"/>
                    </a:ext>
                  </a:extLst>
                </a:gridCol>
                <a:gridCol w="3505200">
                  <a:extLst>
                    <a:ext uri="{9D8B030D-6E8A-4147-A177-3AD203B41FA5}">
                      <a16:colId xmlns:a16="http://schemas.microsoft.com/office/drawing/2014/main" val="3771321864"/>
                    </a:ext>
                  </a:extLst>
                </a:gridCol>
                <a:gridCol w="3505200">
                  <a:extLst>
                    <a:ext uri="{9D8B030D-6E8A-4147-A177-3AD203B41FA5}">
                      <a16:colId xmlns:a16="http://schemas.microsoft.com/office/drawing/2014/main" val="2449527927"/>
                    </a:ext>
                  </a:extLst>
                </a:gridCol>
              </a:tblGrid>
              <a:tr h="795997">
                <a:tc gridSpan="3">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Average Growth in Annual Construction </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4806902"/>
                  </a:ext>
                </a:extLst>
              </a:tr>
              <a:tr h="795997">
                <a:tc rowSpan="2">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Utility Sector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1993-2008</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2009-2019</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64566088"/>
                  </a:ext>
                </a:extLst>
              </a:tr>
              <a:tr h="795997">
                <a:tc vMerge="1">
                  <a:txBody>
                    <a:bodyPr/>
                    <a:lstStyle/>
                    <a:p>
                      <a:endParaRPr lang="en-US"/>
                    </a:p>
                  </a:txBody>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536473918"/>
                  </a:ext>
                </a:extLst>
              </a:tr>
              <a:tr h="795997">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Water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6.4%</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0.003%</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869239907"/>
                  </a:ext>
                </a:extLst>
              </a:tr>
              <a:tr h="795997">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Sewer</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5.4%</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0.55%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339330773"/>
                  </a:ext>
                </a:extLst>
              </a:tr>
              <a:tr h="795997">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GDP</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3.04%</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1.68%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88681461"/>
                  </a:ext>
                </a:extLst>
              </a:tr>
            </a:tbl>
          </a:graphicData>
        </a:graphic>
      </p:graphicFrame>
      <p:sp>
        <p:nvSpPr>
          <p:cNvPr id="4" name="TextBox 3">
            <a:extLst>
              <a:ext uri="{FF2B5EF4-FFF2-40B4-BE49-F238E27FC236}">
                <a16:creationId xmlns:a16="http://schemas.microsoft.com/office/drawing/2014/main" id="{1CB21E44-C52C-4A22-9BDE-5E0CA01A64D2}"/>
              </a:ext>
            </a:extLst>
          </p:cNvPr>
          <p:cNvSpPr txBox="1"/>
          <p:nvPr/>
        </p:nvSpPr>
        <p:spPr>
          <a:xfrm>
            <a:off x="838200" y="644716"/>
            <a:ext cx="10515600" cy="630942"/>
          </a:xfrm>
          <a:prstGeom prst="rect">
            <a:avLst/>
          </a:prstGeom>
          <a:solidFill>
            <a:srgbClr val="FFFF00"/>
          </a:solidFill>
        </p:spPr>
        <p:txBody>
          <a:bodyPr wrap="square" rtlCol="0">
            <a:spAutoFit/>
          </a:bodyPr>
          <a:lstStyle/>
          <a:p>
            <a:r>
              <a:rPr lang="en-US" sz="3500" b="1" dirty="0">
                <a:latin typeface="Times New Roman" panose="02020603050405020304" pitchFamily="18" charset="0"/>
                <a:cs typeface="Times New Roman" panose="02020603050405020304" pitchFamily="18" charset="0"/>
              </a:rPr>
              <a:t>Growth in Construction Spending Down Over 90% +</a:t>
            </a:r>
          </a:p>
        </p:txBody>
      </p:sp>
    </p:spTree>
    <p:extLst>
      <p:ext uri="{BB962C8B-B14F-4D97-AF65-F5344CB8AC3E}">
        <p14:creationId xmlns:p14="http://schemas.microsoft.com/office/powerpoint/2010/main" val="2797303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8A1BD606-13DD-419C-9357-B0994F4187F6}"/>
              </a:ext>
            </a:extLst>
          </p:cNvPr>
          <p:cNvGraphicFramePr>
            <a:graphicFrameLocks noGrp="1"/>
          </p:cNvGraphicFramePr>
          <p:nvPr>
            <p:extLst>
              <p:ext uri="{D42A27DB-BD31-4B8C-83A1-F6EECF244321}">
                <p14:modId xmlns:p14="http://schemas.microsoft.com/office/powerpoint/2010/main" val="1147030957"/>
              </p:ext>
            </p:extLst>
          </p:nvPr>
        </p:nvGraphicFramePr>
        <p:xfrm>
          <a:off x="838200" y="1652367"/>
          <a:ext cx="10515600" cy="4775982"/>
        </p:xfrm>
        <a:graphic>
          <a:graphicData uri="http://schemas.openxmlformats.org/drawingml/2006/table">
            <a:tbl>
              <a:tblPr firstRow="1" firstCol="1" bandRow="1"/>
              <a:tblGrid>
                <a:gridCol w="3505200">
                  <a:extLst>
                    <a:ext uri="{9D8B030D-6E8A-4147-A177-3AD203B41FA5}">
                      <a16:colId xmlns:a16="http://schemas.microsoft.com/office/drawing/2014/main" val="1279099501"/>
                    </a:ext>
                  </a:extLst>
                </a:gridCol>
                <a:gridCol w="3505200">
                  <a:extLst>
                    <a:ext uri="{9D8B030D-6E8A-4147-A177-3AD203B41FA5}">
                      <a16:colId xmlns:a16="http://schemas.microsoft.com/office/drawing/2014/main" val="3771321864"/>
                    </a:ext>
                  </a:extLst>
                </a:gridCol>
                <a:gridCol w="3505200">
                  <a:extLst>
                    <a:ext uri="{9D8B030D-6E8A-4147-A177-3AD203B41FA5}">
                      <a16:colId xmlns:a16="http://schemas.microsoft.com/office/drawing/2014/main" val="2449527927"/>
                    </a:ext>
                  </a:extLst>
                </a:gridCol>
              </a:tblGrid>
              <a:tr h="795997">
                <a:tc gridSpan="3">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Average Growth in Annual Construction </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B05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4806902"/>
                  </a:ext>
                </a:extLst>
              </a:tr>
              <a:tr h="795997">
                <a:tc rowSpan="2">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Utility Sector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1993-2007</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2010-2019</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64566088"/>
                  </a:ext>
                </a:extLst>
              </a:tr>
              <a:tr h="795997">
                <a:tc vMerge="1">
                  <a:txBody>
                    <a:bodyPr/>
                    <a:lstStyle/>
                    <a:p>
                      <a:endParaRPr lang="en-US"/>
                    </a:p>
                  </a:txBody>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B05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536473918"/>
                  </a:ext>
                </a:extLst>
              </a:tr>
              <a:tr h="795997">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Water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6.4%</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0.74%</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2869239907"/>
                  </a:ext>
                </a:extLst>
              </a:tr>
              <a:tr h="795997">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Sewer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5.5%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0.87%</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1339330773"/>
                  </a:ext>
                </a:extLst>
              </a:tr>
              <a:tr h="795997">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GDP</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3.25%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tc>
                  <a:txBody>
                    <a:bodyPr/>
                    <a:lstStyle/>
                    <a:p>
                      <a:pPr marL="0" marR="0" algn="ctr">
                        <a:spcBef>
                          <a:spcPts val="0"/>
                        </a:spcBef>
                        <a:spcAft>
                          <a:spcPts val="0"/>
                        </a:spcAft>
                      </a:pP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2.28%</a:t>
                      </a: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7030A0"/>
                    </a:solidFill>
                  </a:tcPr>
                </a:tc>
                <a:extLst>
                  <a:ext uri="{0D108BD9-81ED-4DB2-BD59-A6C34878D82A}">
                    <a16:rowId xmlns:a16="http://schemas.microsoft.com/office/drawing/2014/main" val="2388681461"/>
                  </a:ext>
                </a:extLst>
              </a:tr>
            </a:tbl>
          </a:graphicData>
        </a:graphic>
      </p:graphicFrame>
      <p:sp>
        <p:nvSpPr>
          <p:cNvPr id="4" name="TextBox 3">
            <a:extLst>
              <a:ext uri="{FF2B5EF4-FFF2-40B4-BE49-F238E27FC236}">
                <a16:creationId xmlns:a16="http://schemas.microsoft.com/office/drawing/2014/main" id="{1CB21E44-C52C-4A22-9BDE-5E0CA01A64D2}"/>
              </a:ext>
            </a:extLst>
          </p:cNvPr>
          <p:cNvSpPr txBox="1"/>
          <p:nvPr/>
        </p:nvSpPr>
        <p:spPr>
          <a:xfrm>
            <a:off x="838200" y="644716"/>
            <a:ext cx="10515600" cy="630942"/>
          </a:xfrm>
          <a:prstGeom prst="rect">
            <a:avLst/>
          </a:prstGeom>
          <a:solidFill>
            <a:srgbClr val="FFFF00"/>
          </a:solidFill>
        </p:spPr>
        <p:txBody>
          <a:bodyPr wrap="square" rtlCol="0">
            <a:spAutoFit/>
          </a:bodyPr>
          <a:lstStyle/>
          <a:p>
            <a:r>
              <a:rPr lang="en-US" sz="3500" b="1" dirty="0">
                <a:latin typeface="Times New Roman" panose="02020603050405020304" pitchFamily="18" charset="0"/>
                <a:cs typeface="Times New Roman" panose="02020603050405020304" pitchFamily="18" charset="0"/>
              </a:rPr>
              <a:t>Growth in Construction Spending Down Over 90% +</a:t>
            </a:r>
          </a:p>
        </p:txBody>
      </p:sp>
    </p:spTree>
    <p:extLst>
      <p:ext uri="{BB962C8B-B14F-4D97-AF65-F5344CB8AC3E}">
        <p14:creationId xmlns:p14="http://schemas.microsoft.com/office/powerpoint/2010/main" val="2728403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BB34DC7A-E2C5-4BFD-A5FE-F3409183C208}"/>
              </a:ext>
            </a:extLst>
          </p:cNvPr>
          <p:cNvGraphicFramePr/>
          <p:nvPr>
            <p:extLst>
              <p:ext uri="{D42A27DB-BD31-4B8C-83A1-F6EECF244321}">
                <p14:modId xmlns:p14="http://schemas.microsoft.com/office/powerpoint/2010/main" val="3074485686"/>
              </p:ext>
            </p:extLst>
          </p:nvPr>
        </p:nvGraphicFramePr>
        <p:xfrm>
          <a:off x="1314449" y="1316831"/>
          <a:ext cx="9934575" cy="491251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839D70A7-CA84-47D3-8565-5C1675677D78}"/>
              </a:ext>
            </a:extLst>
          </p:cNvPr>
          <p:cNvSpPr txBox="1"/>
          <p:nvPr/>
        </p:nvSpPr>
        <p:spPr>
          <a:xfrm>
            <a:off x="838200" y="511366"/>
            <a:ext cx="10515600" cy="646331"/>
          </a:xfrm>
          <a:prstGeom prst="rect">
            <a:avLst/>
          </a:prstGeom>
          <a:solidFill>
            <a:srgbClr val="FFFF00"/>
          </a:solidFill>
        </p:spPr>
        <p:txBody>
          <a:bodyPr wrap="square" rtlCol="0">
            <a:spAutoFit/>
          </a:bodyPr>
          <a:lstStyle/>
          <a:p>
            <a:r>
              <a:rPr lang="en-US" sz="3600" b="1" dirty="0">
                <a:latin typeface="Times New Roman" panose="02020603050405020304" pitchFamily="18" charset="0"/>
                <a:cs typeface="Times New Roman" panose="02020603050405020304" pitchFamily="18" charset="0"/>
              </a:rPr>
              <a:t>Once Well Above GDP Now Struggling to Match It</a:t>
            </a:r>
          </a:p>
        </p:txBody>
      </p:sp>
    </p:spTree>
    <p:extLst>
      <p:ext uri="{BB962C8B-B14F-4D97-AF65-F5344CB8AC3E}">
        <p14:creationId xmlns:p14="http://schemas.microsoft.com/office/powerpoint/2010/main" val="1418338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B271F08-5B14-47FB-90A0-572AFBF685F4}"/>
              </a:ext>
            </a:extLst>
          </p:cNvPr>
          <p:cNvGraphicFramePr/>
          <p:nvPr>
            <p:extLst>
              <p:ext uri="{D42A27DB-BD31-4B8C-83A1-F6EECF244321}">
                <p14:modId xmlns:p14="http://schemas.microsoft.com/office/powerpoint/2010/main" val="3130179537"/>
              </p:ext>
            </p:extLst>
          </p:nvPr>
        </p:nvGraphicFramePr>
        <p:xfrm>
          <a:off x="733425" y="1357746"/>
          <a:ext cx="10677525" cy="497638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73D63A0D-D886-4D70-ADC3-F7A2BEB835CE}"/>
              </a:ext>
            </a:extLst>
          </p:cNvPr>
          <p:cNvSpPr txBox="1"/>
          <p:nvPr/>
        </p:nvSpPr>
        <p:spPr>
          <a:xfrm>
            <a:off x="838200" y="511366"/>
            <a:ext cx="10515600" cy="646331"/>
          </a:xfrm>
          <a:prstGeom prst="rect">
            <a:avLst/>
          </a:prstGeom>
          <a:solidFill>
            <a:srgbClr val="FFFF00"/>
          </a:solidFill>
        </p:spPr>
        <p:txBody>
          <a:bodyPr wrap="square" rtlCol="0">
            <a:spAutoFit/>
          </a:bodyPr>
          <a:lstStyle/>
          <a:p>
            <a:r>
              <a:rPr lang="en-US" sz="3600" b="1" dirty="0">
                <a:latin typeface="Times New Roman" panose="02020603050405020304" pitchFamily="18" charset="0"/>
                <a:cs typeface="Times New Roman" panose="02020603050405020304" pitchFamily="18" charset="0"/>
              </a:rPr>
              <a:t>Wages Steady at 15-18% -- Construction Down</a:t>
            </a:r>
          </a:p>
        </p:txBody>
      </p:sp>
    </p:spTree>
    <p:extLst>
      <p:ext uri="{BB962C8B-B14F-4D97-AF65-F5344CB8AC3E}">
        <p14:creationId xmlns:p14="http://schemas.microsoft.com/office/powerpoint/2010/main" val="3380686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604AE5EB-5D25-428F-871D-3454BFFBBAD1}"/>
              </a:ext>
            </a:extLst>
          </p:cNvPr>
          <p:cNvSpPr>
            <a:spLocks noGrp="1"/>
          </p:cNvSpPr>
          <p:nvPr>
            <p:ph idx="1"/>
          </p:nvPr>
        </p:nvSpPr>
        <p:spPr>
          <a:xfrm>
            <a:off x="314325" y="1343026"/>
            <a:ext cx="11582400" cy="5010150"/>
          </a:xfrm>
          <a:solidFill>
            <a:srgbClr val="002060"/>
          </a:solidFill>
        </p:spPr>
        <p:txBody>
          <a:bodyPr>
            <a:normAutofit fontScale="92500" lnSpcReduction="20000"/>
          </a:bodyPr>
          <a:lstStyle/>
          <a:p>
            <a:pPr marL="0" marR="0" indent="0">
              <a:spcBef>
                <a:spcPts val="0"/>
              </a:spcBef>
              <a:spcAft>
                <a:spcPts val="0"/>
              </a:spcAft>
              <a:buNone/>
            </a:pPr>
            <a:endParaRPr lang="en-US" sz="1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post-Recession recovery period for utilities involved what might be considered normal levels of shut-offs to large spikes in delinquent customer payments leading to mass shut-off campaigns described in media accounts.</a:t>
            </a:r>
          </a:p>
          <a:p>
            <a:pPr marL="0" marR="0" indent="0">
              <a:spcBef>
                <a:spcPts val="0"/>
              </a:spcBef>
              <a:spcAft>
                <a:spcPts val="0"/>
              </a:spcAft>
              <a:buNone/>
            </a:pPr>
            <a:endPar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There is no national requirement to report shut-offs.</a:t>
            </a:r>
          </a:p>
          <a:p>
            <a:pPr marL="0" marR="0" indent="0">
              <a:spcBef>
                <a:spcPts val="0"/>
              </a:spcBef>
              <a:spcAft>
                <a:spcPts val="0"/>
              </a:spcAft>
              <a:buNone/>
            </a:pPr>
            <a:endPar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Cities report that customer payment audits suggest nonpayment due to forgetting to pay, gaming the system and those with financial distress.</a:t>
            </a:r>
          </a:p>
          <a:p>
            <a:pPr marL="0" marR="0" indent="0">
              <a:spcBef>
                <a:spcPts val="0"/>
              </a:spcBef>
              <a:spcAft>
                <a:spcPts val="0"/>
              </a:spcAft>
              <a:buNone/>
            </a:pPr>
            <a:endPar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Many utilities have ‘life-line’ assistance programs that are helpful but inadequate to address the extent and fluctuation of financial distress – which is exacerbated during recessions.</a:t>
            </a:r>
          </a:p>
          <a:p>
            <a:endParaRPr lang="en-US" dirty="0">
              <a:solidFill>
                <a:schemeClr val="bg1"/>
              </a:solidFill>
            </a:endParaRPr>
          </a:p>
        </p:txBody>
      </p:sp>
      <p:sp>
        <p:nvSpPr>
          <p:cNvPr id="6" name="TextBox 5">
            <a:extLst>
              <a:ext uri="{FF2B5EF4-FFF2-40B4-BE49-F238E27FC236}">
                <a16:creationId xmlns:a16="http://schemas.microsoft.com/office/drawing/2014/main" id="{9FFB2B07-D2CB-449B-94C9-4DC1E34E8028}"/>
              </a:ext>
            </a:extLst>
          </p:cNvPr>
          <p:cNvSpPr txBox="1"/>
          <p:nvPr/>
        </p:nvSpPr>
        <p:spPr>
          <a:xfrm>
            <a:off x="838200" y="511366"/>
            <a:ext cx="10515600" cy="646331"/>
          </a:xfrm>
          <a:prstGeom prst="rect">
            <a:avLst/>
          </a:prstGeom>
          <a:solidFill>
            <a:srgbClr val="FFFF00"/>
          </a:solid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Shut-Offs</a:t>
            </a:r>
          </a:p>
        </p:txBody>
      </p:sp>
    </p:spTree>
    <p:extLst>
      <p:ext uri="{BB962C8B-B14F-4D97-AF65-F5344CB8AC3E}">
        <p14:creationId xmlns:p14="http://schemas.microsoft.com/office/powerpoint/2010/main" val="3692894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5">
            <a:extLst>
              <a:ext uri="{FF2B5EF4-FFF2-40B4-BE49-F238E27FC236}">
                <a16:creationId xmlns:a16="http://schemas.microsoft.com/office/drawing/2014/main" id="{604AE5EB-5D25-428F-871D-3454BFFBBAD1}"/>
              </a:ext>
            </a:extLst>
          </p:cNvPr>
          <p:cNvSpPr>
            <a:spLocks noGrp="1"/>
          </p:cNvSpPr>
          <p:nvPr>
            <p:ph idx="1"/>
          </p:nvPr>
        </p:nvSpPr>
        <p:spPr>
          <a:xfrm>
            <a:off x="314325" y="1343026"/>
            <a:ext cx="11582400" cy="5010150"/>
          </a:xfrm>
          <a:solidFill>
            <a:srgbClr val="002060"/>
          </a:solidFill>
        </p:spPr>
        <p:txBody>
          <a:bodyPr>
            <a:normAutofit/>
          </a:bodyPr>
          <a:lstStyle/>
          <a:p>
            <a:pPr marL="0" marR="0" indent="0" algn="ctr">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ANECDOTAL EVIDENCE</a:t>
            </a:r>
          </a:p>
          <a:p>
            <a:pPr marL="0" indent="0">
              <a:buNone/>
            </a:pPr>
            <a:endParaRPr lang="en-US" sz="1400" b="1" dirty="0">
              <a:solidFill>
                <a:schemeClr val="bg1"/>
              </a:solidFill>
              <a:latin typeface="Times New Roman" panose="02020603050405020304" pitchFamily="18" charset="0"/>
              <a:cs typeface="Times New Roman" panose="02020603050405020304" pitchFamily="18" charset="0"/>
            </a:endParaRPr>
          </a:p>
          <a:p>
            <a:r>
              <a:rPr lang="en-US" sz="3200" b="1" dirty="0">
                <a:solidFill>
                  <a:schemeClr val="bg1"/>
                </a:solidFill>
                <a:latin typeface="Times New Roman" panose="02020603050405020304" pitchFamily="18" charset="0"/>
                <a:cs typeface="Times New Roman" panose="02020603050405020304" pitchFamily="18" charset="0"/>
              </a:rPr>
              <a:t>Food &amp; Water Watch Survey</a:t>
            </a:r>
          </a:p>
          <a:p>
            <a:pPr lvl="1">
              <a:buFont typeface="Wingdings" panose="05000000000000000000" pitchFamily="2" charset="2"/>
              <a:buChar char="Ø"/>
            </a:pPr>
            <a:r>
              <a:rPr lang="en-US" sz="3200" b="1" dirty="0">
                <a:solidFill>
                  <a:schemeClr val="bg1"/>
                </a:solidFill>
                <a:latin typeface="Times New Roman" panose="02020603050405020304" pitchFamily="18" charset="0"/>
                <a:cs typeface="Times New Roman" panose="02020603050405020304" pitchFamily="18" charset="0"/>
              </a:rPr>
              <a:t>73 Utility Survey</a:t>
            </a:r>
          </a:p>
          <a:p>
            <a:pPr lvl="1">
              <a:buFont typeface="Wingdings" panose="05000000000000000000" pitchFamily="2" charset="2"/>
              <a:buChar char="Ø"/>
            </a:pPr>
            <a:r>
              <a:rPr lang="en-US" sz="3200" b="1" dirty="0">
                <a:solidFill>
                  <a:schemeClr val="bg1"/>
                </a:solidFill>
                <a:latin typeface="Times New Roman" panose="02020603050405020304" pitchFamily="18" charset="0"/>
                <a:cs typeface="Times New Roman" panose="02020603050405020304" pitchFamily="18" charset="0"/>
              </a:rPr>
              <a:t>Average shut-off of 5% in 2016</a:t>
            </a:r>
          </a:p>
          <a:p>
            <a:pPr lvl="1">
              <a:buFont typeface="Wingdings" panose="05000000000000000000" pitchFamily="2" charset="2"/>
              <a:buChar char="Ø"/>
            </a:pPr>
            <a:r>
              <a:rPr lang="en-US" sz="3200" b="1" dirty="0">
                <a:solidFill>
                  <a:schemeClr val="bg1"/>
                </a:solidFill>
                <a:latin typeface="Times New Roman" panose="02020603050405020304" pitchFamily="18" charset="0"/>
                <a:cs typeface="Times New Roman" panose="02020603050405020304" pitchFamily="18" charset="0"/>
              </a:rPr>
              <a:t>Estimate that 15 million Americans shut-off in 2016</a:t>
            </a:r>
          </a:p>
          <a:p>
            <a:r>
              <a:rPr lang="en-US" sz="3200" b="1" dirty="0">
                <a:solidFill>
                  <a:schemeClr val="bg1"/>
                </a:solidFill>
                <a:latin typeface="Times New Roman" panose="02020603050405020304" pitchFamily="18" charset="0"/>
                <a:cs typeface="Times New Roman" panose="02020603050405020304" pitchFamily="18" charset="0"/>
              </a:rPr>
              <a:t>The Guardian suggests: covid-19 recession impacts may be “very problematic” because 40% of Americans are served by water utilities that have not suspended shutoffs for nonpayment.</a:t>
            </a:r>
          </a:p>
        </p:txBody>
      </p:sp>
      <p:sp>
        <p:nvSpPr>
          <p:cNvPr id="6" name="TextBox 5">
            <a:extLst>
              <a:ext uri="{FF2B5EF4-FFF2-40B4-BE49-F238E27FC236}">
                <a16:creationId xmlns:a16="http://schemas.microsoft.com/office/drawing/2014/main" id="{9FFB2B07-D2CB-449B-94C9-4DC1E34E8028}"/>
              </a:ext>
            </a:extLst>
          </p:cNvPr>
          <p:cNvSpPr txBox="1"/>
          <p:nvPr/>
        </p:nvSpPr>
        <p:spPr>
          <a:xfrm>
            <a:off x="838200" y="511366"/>
            <a:ext cx="10515600" cy="646331"/>
          </a:xfrm>
          <a:prstGeom prst="rect">
            <a:avLst/>
          </a:prstGeom>
          <a:solidFill>
            <a:srgbClr val="FFFF00"/>
          </a:solid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Shut-Offs</a:t>
            </a:r>
          </a:p>
        </p:txBody>
      </p:sp>
    </p:spTree>
    <p:extLst>
      <p:ext uri="{BB962C8B-B14F-4D97-AF65-F5344CB8AC3E}">
        <p14:creationId xmlns:p14="http://schemas.microsoft.com/office/powerpoint/2010/main" val="3679820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796925"/>
          </a:xfrm>
          <a:solidFill>
            <a:srgbClr val="002060"/>
          </a:solidFill>
        </p:spPr>
        <p:txBody>
          <a:bodyPr>
            <a:normAutofit/>
          </a:bodyPr>
          <a:lstStyle/>
          <a:p>
            <a:pPr algn="ctr"/>
            <a:r>
              <a:rPr lang="en-US" b="1" dirty="0">
                <a:solidFill>
                  <a:schemeClr val="bg1"/>
                </a:solidFill>
                <a:latin typeface="Times New Roman" panose="02020603050405020304" pitchFamily="18" charset="0"/>
                <a:cs typeface="Times New Roman" panose="02020603050405020304" pitchFamily="18" charset="0"/>
              </a:rPr>
              <a:t>SUMMARY POINTS</a:t>
            </a:r>
          </a:p>
        </p:txBody>
      </p:sp>
      <p:sp>
        <p:nvSpPr>
          <p:cNvPr id="9" name="Content Placeholder 5">
            <a:extLst>
              <a:ext uri="{FF2B5EF4-FFF2-40B4-BE49-F238E27FC236}">
                <a16:creationId xmlns:a16="http://schemas.microsoft.com/office/drawing/2014/main" id="{604AE5EB-5D25-428F-871D-3454BFFBBAD1}"/>
              </a:ext>
            </a:extLst>
          </p:cNvPr>
          <p:cNvSpPr>
            <a:spLocks noGrp="1"/>
          </p:cNvSpPr>
          <p:nvPr>
            <p:ph idx="1"/>
          </p:nvPr>
        </p:nvSpPr>
        <p:spPr>
          <a:xfrm>
            <a:off x="314325" y="1343026"/>
            <a:ext cx="11582400" cy="5010150"/>
          </a:xfrm>
          <a:solidFill>
            <a:srgbClr val="FF0000"/>
          </a:solidFill>
        </p:spPr>
        <p:txBody>
          <a:bodyPr>
            <a:normAutofit lnSpcReduction="10000"/>
          </a:bodyPr>
          <a:lstStyle/>
          <a:p>
            <a:pPr marL="0" marR="0" indent="0">
              <a:spcBef>
                <a:spcPts val="0"/>
              </a:spcBef>
              <a:spcAft>
                <a:spcPts val="0"/>
              </a:spcAft>
              <a:buNone/>
            </a:pPr>
            <a:endParaRPr lang="en-US" sz="1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post-Recession recovery period for utilities can be characterized as a lost decade and a half of critical growth in utility infrastructure investment.</a:t>
            </a:r>
          </a:p>
          <a:p>
            <a:pPr marL="0" marR="0" indent="0">
              <a:spcBef>
                <a:spcPts val="0"/>
              </a:spcBef>
              <a:spcAft>
                <a:spcPts val="0"/>
              </a:spcAft>
              <a:buNone/>
            </a:pPr>
            <a:endPar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Capital construction spending in 2019 ($40 billion) reached nominal dollar spending in 2007 ($38 billion).</a:t>
            </a:r>
          </a:p>
          <a:p>
            <a:pPr marL="0" indent="0">
              <a:spcBef>
                <a:spcPts val="0"/>
              </a:spcBef>
              <a:buNone/>
            </a:pPr>
            <a:endPar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But 2019 real dollars have some 15 to 20 percent less purchase power than in 2007. </a:t>
            </a:r>
          </a:p>
          <a:p>
            <a:pPr marL="0" indent="0">
              <a:spcBef>
                <a:spcPts val="0"/>
              </a:spcBef>
              <a:buNone/>
            </a:pPr>
            <a:endPar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Instead of being where we were in 2007 it may really be that we reached 2005 levels in real dollar purchase power for utility construction spending in 2019.   </a:t>
            </a:r>
          </a:p>
          <a:p>
            <a:endParaRPr lang="en-US" dirty="0">
              <a:solidFill>
                <a:schemeClr val="bg1"/>
              </a:solidFill>
            </a:endParaRPr>
          </a:p>
        </p:txBody>
      </p:sp>
    </p:spTree>
    <p:extLst>
      <p:ext uri="{BB962C8B-B14F-4D97-AF65-F5344CB8AC3E}">
        <p14:creationId xmlns:p14="http://schemas.microsoft.com/office/powerpoint/2010/main" val="2786948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796925"/>
          </a:xfrm>
          <a:solidFill>
            <a:srgbClr val="002060"/>
          </a:solidFill>
        </p:spPr>
        <p:txBody>
          <a:bodyPr>
            <a:normAutofit/>
          </a:bodyPr>
          <a:lstStyle/>
          <a:p>
            <a:pPr algn="ctr"/>
            <a:r>
              <a:rPr lang="en-US" b="1" dirty="0">
                <a:solidFill>
                  <a:schemeClr val="bg1"/>
                </a:solidFill>
                <a:latin typeface="Times New Roman" panose="02020603050405020304" pitchFamily="18" charset="0"/>
                <a:cs typeface="Times New Roman" panose="02020603050405020304" pitchFamily="18" charset="0"/>
              </a:rPr>
              <a:t>SUMMARY POINTS</a:t>
            </a:r>
          </a:p>
        </p:txBody>
      </p:sp>
      <p:sp>
        <p:nvSpPr>
          <p:cNvPr id="9" name="Content Placeholder 5">
            <a:extLst>
              <a:ext uri="{FF2B5EF4-FFF2-40B4-BE49-F238E27FC236}">
                <a16:creationId xmlns:a16="http://schemas.microsoft.com/office/drawing/2014/main" id="{604AE5EB-5D25-428F-871D-3454BFFBBAD1}"/>
              </a:ext>
            </a:extLst>
          </p:cNvPr>
          <p:cNvSpPr>
            <a:spLocks noGrp="1"/>
          </p:cNvSpPr>
          <p:nvPr>
            <p:ph idx="1"/>
          </p:nvPr>
        </p:nvSpPr>
        <p:spPr>
          <a:xfrm>
            <a:off x="314325" y="1343026"/>
            <a:ext cx="11582400" cy="5010150"/>
          </a:xfrm>
          <a:solidFill>
            <a:srgbClr val="FF0000"/>
          </a:solidFill>
        </p:spPr>
        <p:txBody>
          <a:bodyPr>
            <a:noAutofit/>
          </a:bodyPr>
          <a:lstStyle/>
          <a:p>
            <a:pPr marL="0" marR="0" indent="0" algn="ctr">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Shut-offs are a problem during a stable economy and they spike when household income is disrupted.</a:t>
            </a:r>
          </a:p>
          <a:p>
            <a:pPr marL="0" marR="0" indent="0">
              <a:spcBef>
                <a:spcPts val="0"/>
              </a:spcBef>
              <a:spcAft>
                <a:spcPts val="0"/>
              </a:spcAft>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Recurring national scale economic recessions and subsequent spending contraction suggests that shut-offs remain a problem.</a:t>
            </a:r>
          </a:p>
          <a:p>
            <a:pPr marL="0" marR="0" indent="0">
              <a:spcBef>
                <a:spcPts val="0"/>
              </a:spcBef>
              <a:spcAft>
                <a:spcPts val="0"/>
              </a:spcAft>
              <a:buNone/>
            </a:pPr>
            <a:endPar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 National Conversation of Elected Officials on Access to Local Utility Services is suggested to examine the problem and potential solutions.</a:t>
            </a:r>
            <a:endParaRPr lang="en-US"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022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1044574"/>
          </a:xfrm>
          <a:solidFill>
            <a:srgbClr val="002060"/>
          </a:solidFill>
        </p:spPr>
        <p:txBody>
          <a:bodyPr>
            <a:normAutofit fontScale="90000"/>
          </a:bodyPr>
          <a:lstStyle/>
          <a:p>
            <a:pPr algn="ctr"/>
            <a:r>
              <a:rPr lang="en-US" sz="3600" b="1" dirty="0">
                <a:solidFill>
                  <a:schemeClr val="bg1"/>
                </a:solidFill>
                <a:latin typeface="Times New Roman" panose="02020603050405020304" pitchFamily="18" charset="0"/>
                <a:cs typeface="Times New Roman" panose="02020603050405020304" pitchFamily="18" charset="0"/>
              </a:rPr>
              <a:t>IMPLICATIONS FOR THE COVID-19 PANDEMIC INDUCED RECESSION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5083175"/>
          </a:xfrm>
          <a:solidFill>
            <a:srgbClr val="FF0000"/>
          </a:solidFill>
        </p:spPr>
        <p:txBody>
          <a:bodyPr>
            <a:normAutofit/>
          </a:bodyPr>
          <a:lstStyle/>
          <a:p>
            <a:pPr marL="0" marR="0" indent="0">
              <a:spcBef>
                <a:spcPts val="0"/>
              </a:spcBef>
              <a:spcAft>
                <a:spcPts val="0"/>
              </a:spcAft>
              <a:buNone/>
            </a:pPr>
            <a:endParaRPr lang="en-US" sz="1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endParaRPr lang="en-US" sz="3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If the 19-month Great Recession and recovery period resulted in a 15-year stand-still on growth in utility capital construction, are the conditions of that recession the same for utility recovery from the covid-19 recession?</a:t>
            </a:r>
          </a:p>
          <a:p>
            <a:pPr marL="0" marR="0" indent="0" algn="ctr">
              <a:spcBef>
                <a:spcPts val="0"/>
              </a:spcBef>
              <a:spcAft>
                <a:spcPts val="0"/>
              </a:spcAft>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How long will it take for utilities to recover to 2019 capital construction investment levels?</a:t>
            </a:r>
          </a:p>
          <a:p>
            <a:pPr marL="0" marR="0" indent="0" algn="ctr">
              <a:spcBef>
                <a:spcPts val="0"/>
              </a:spcBef>
              <a:spcAft>
                <a:spcPts val="0"/>
              </a:spcAft>
              <a:buNone/>
            </a:pPr>
            <a:endParaRPr lang="en-US" sz="3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008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209551"/>
            <a:ext cx="10515600" cy="1057274"/>
          </a:xfrm>
          <a:solidFill>
            <a:srgbClr val="002060"/>
          </a:solidFill>
        </p:spPr>
        <p:txBody>
          <a:bodyPr>
            <a:normAutofit fontScale="90000"/>
          </a:bodyPr>
          <a:lstStyle/>
          <a:p>
            <a:pPr algn="ctr"/>
            <a:r>
              <a:rPr lang="en-US" sz="3600" b="1" dirty="0">
                <a:solidFill>
                  <a:schemeClr val="bg1"/>
                </a:solidFill>
              </a:rPr>
              <a:t>IMPLICATIONS FOR THE COVID-19 PANDEMIC INDUCED RECESSION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4381501"/>
          </a:xfrm>
          <a:solidFill>
            <a:srgbClr val="FF0000"/>
          </a:solidFill>
        </p:spPr>
        <p:txBody>
          <a:bodyPr>
            <a:normAutofit/>
          </a:bodyPr>
          <a:lstStyle/>
          <a:p>
            <a:pPr marL="0" marR="0" indent="0">
              <a:spcBef>
                <a:spcPts val="0"/>
              </a:spcBef>
              <a:spcAft>
                <a:spcPts val="0"/>
              </a:spcAft>
              <a:buNone/>
            </a:pPr>
            <a:endParaRPr lang="en-US" sz="1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4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KEY FACTORS IN COMMON</a:t>
            </a:r>
          </a:p>
          <a:p>
            <a:pPr marL="0" marR="0" indent="0">
              <a:spcBef>
                <a:spcPts val="0"/>
              </a:spcBef>
              <a:spcAft>
                <a:spcPts val="0"/>
              </a:spcAft>
              <a:buNone/>
            </a:pPr>
            <a:endPar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en-US" sz="4000" b="1" dirty="0">
                <a:solidFill>
                  <a:schemeClr val="bg1"/>
                </a:solidFill>
              </a:rPr>
              <a:t>UNEMPLOYMENT</a:t>
            </a:r>
          </a:p>
          <a:p>
            <a:pPr marL="0" indent="0" algn="ctr">
              <a:buNone/>
            </a:pPr>
            <a:endParaRPr lang="en-US" b="1" dirty="0">
              <a:solidFill>
                <a:schemeClr val="bg1"/>
              </a:solidFill>
            </a:endParaRPr>
          </a:p>
          <a:p>
            <a:pPr marL="0" indent="0" algn="ctr">
              <a:buNone/>
            </a:pPr>
            <a:r>
              <a:rPr lang="en-US" sz="4000" b="1" dirty="0">
                <a:solidFill>
                  <a:schemeClr val="bg1"/>
                </a:solidFill>
              </a:rPr>
              <a:t>CONGRESSIONAL FISCAL INTERVENTION</a:t>
            </a:r>
          </a:p>
        </p:txBody>
      </p:sp>
    </p:spTree>
    <p:extLst>
      <p:ext uri="{BB962C8B-B14F-4D97-AF65-F5344CB8AC3E}">
        <p14:creationId xmlns:p14="http://schemas.microsoft.com/office/powerpoint/2010/main" val="1213413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2231B-3E35-48BD-AE0F-3438FC8D573B}"/>
              </a:ext>
            </a:extLst>
          </p:cNvPr>
          <p:cNvSpPr>
            <a:spLocks noGrp="1"/>
          </p:cNvSpPr>
          <p:nvPr>
            <p:ph type="ctrTitle"/>
          </p:nvPr>
        </p:nvSpPr>
        <p:spPr>
          <a:xfrm>
            <a:off x="1524000" y="262839"/>
            <a:ext cx="9144000" cy="1451661"/>
          </a:xfrm>
          <a:solidFill>
            <a:srgbClr val="FF0000"/>
          </a:solidFill>
        </p:spPr>
        <p:txBody>
          <a:bodyPr>
            <a:normAutofit/>
          </a:bodyPr>
          <a:lstStyle/>
          <a:p>
            <a:pPr marL="0" marR="0">
              <a:spcBef>
                <a:spcPts val="0"/>
              </a:spcBef>
              <a:spcAft>
                <a:spcPts val="0"/>
              </a:spcAft>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How will the covid-19 pandemic recession impact municipal water and sewer utility services and infrastructure?</a:t>
            </a:r>
            <a:endParaRPr lang="en-US" sz="3200" dirty="0">
              <a:solidFill>
                <a:schemeClr val="bg1"/>
              </a:solidFill>
            </a:endParaRPr>
          </a:p>
        </p:txBody>
      </p:sp>
      <p:sp>
        <p:nvSpPr>
          <p:cNvPr id="3" name="Subtitle 2">
            <a:extLst>
              <a:ext uri="{FF2B5EF4-FFF2-40B4-BE49-F238E27FC236}">
                <a16:creationId xmlns:a16="http://schemas.microsoft.com/office/drawing/2014/main" id="{49DC618F-7D61-47DD-92D0-DE8F0FE009B3}"/>
              </a:ext>
            </a:extLst>
          </p:cNvPr>
          <p:cNvSpPr>
            <a:spLocks noGrp="1"/>
          </p:cNvSpPr>
          <p:nvPr>
            <p:ph type="subTitle" idx="1"/>
          </p:nvPr>
        </p:nvSpPr>
        <p:spPr>
          <a:xfrm>
            <a:off x="523875" y="1838325"/>
            <a:ext cx="11525250" cy="4537761"/>
          </a:xfrm>
          <a:solidFill>
            <a:srgbClr val="002060"/>
          </a:solidFill>
        </p:spPr>
        <p:txBody>
          <a:bodyPr>
            <a:noAutofit/>
          </a:bodyPr>
          <a:lstStyle/>
          <a:p>
            <a:r>
              <a:rPr lang="en-US" sz="3600" b="1" dirty="0">
                <a:solidFill>
                  <a:schemeClr val="bg1"/>
                </a:solidFill>
                <a:latin typeface="Times New Roman" panose="02020603050405020304" pitchFamily="18" charset="0"/>
                <a:cs typeface="Times New Roman" panose="02020603050405020304" pitchFamily="18" charset="0"/>
              </a:rPr>
              <a:t>An optimistic prediction of future Utility Infrastructure capital construction spending based on Impacts from the </a:t>
            </a:r>
          </a:p>
          <a:p>
            <a:r>
              <a:rPr lang="en-US" sz="3600" b="1" dirty="0">
                <a:solidFill>
                  <a:schemeClr val="bg1"/>
                </a:solidFill>
                <a:latin typeface="Times New Roman" panose="02020603050405020304" pitchFamily="18" charset="0"/>
                <a:cs typeface="Times New Roman" panose="02020603050405020304" pitchFamily="18" charset="0"/>
              </a:rPr>
              <a:t>– Great Recession – </a:t>
            </a:r>
          </a:p>
          <a:p>
            <a:endParaRPr lang="en-US" sz="2000" b="1" dirty="0">
              <a:solidFill>
                <a:schemeClr val="bg1"/>
              </a:solidFill>
              <a:latin typeface="Times New Roman" panose="02020603050405020304" pitchFamily="18" charset="0"/>
              <a:cs typeface="Times New Roman" panose="02020603050405020304" pitchFamily="18" charset="0"/>
            </a:endParaRPr>
          </a:p>
          <a:p>
            <a:r>
              <a:rPr lang="en-US" sz="3200" b="1" dirty="0">
                <a:solidFill>
                  <a:schemeClr val="bg1"/>
                </a:solidFill>
                <a:latin typeface="Times New Roman" panose="02020603050405020304" pitchFamily="18" charset="0"/>
                <a:cs typeface="Times New Roman" panose="02020603050405020304" pitchFamily="18" charset="0"/>
              </a:rPr>
              <a:t>Municipal water and sewer utilities construction spending will on average grow less than one percent annually until 2030 to 2035 or beyond when spending growth will catch up to 2019 level of spending but with reduced purchase power.</a:t>
            </a:r>
          </a:p>
        </p:txBody>
      </p:sp>
    </p:spTree>
    <p:extLst>
      <p:ext uri="{BB962C8B-B14F-4D97-AF65-F5344CB8AC3E}">
        <p14:creationId xmlns:p14="http://schemas.microsoft.com/office/powerpoint/2010/main" val="63368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241300"/>
            <a:ext cx="10515600" cy="1044574"/>
          </a:xfrm>
          <a:solidFill>
            <a:srgbClr val="002060"/>
          </a:solidFill>
        </p:spPr>
        <p:txBody>
          <a:bodyPr>
            <a:normAutofit fontScale="90000"/>
          </a:bodyPr>
          <a:lstStyle/>
          <a:p>
            <a:pPr algn="ctr"/>
            <a:r>
              <a:rPr lang="en-US" sz="3600" b="1" dirty="0">
                <a:solidFill>
                  <a:schemeClr val="bg1"/>
                </a:solidFill>
              </a:rPr>
              <a:t>IMPLICATIONS FOR THE COVID-19 PANDEMIC INDUCED RECESSION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5083175"/>
          </a:xfrm>
          <a:solidFill>
            <a:srgbClr val="FF0000"/>
          </a:solidFill>
        </p:spPr>
        <p:txBody>
          <a:bodyPr>
            <a:normAutofit/>
          </a:bodyPr>
          <a:lstStyle/>
          <a:p>
            <a:pPr marL="0" marR="0" indent="0" algn="ctr">
              <a:spcBef>
                <a:spcPts val="0"/>
              </a:spcBef>
              <a:spcAft>
                <a:spcPts val="0"/>
              </a:spcAft>
              <a:buNone/>
            </a:pPr>
            <a:r>
              <a:rPr lang="en-US" sz="4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National Unemployment Rate</a:t>
            </a:r>
          </a:p>
          <a:p>
            <a:pPr marL="0" marR="0" indent="0">
              <a:spcBef>
                <a:spcPts val="0"/>
              </a:spcBef>
              <a:spcAft>
                <a:spcPts val="0"/>
              </a:spcAft>
              <a:buNone/>
            </a:pPr>
            <a:endParaRPr lang="en-US"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December 2007  5.0 %</a:t>
            </a:r>
          </a:p>
          <a:p>
            <a:pPr marL="914400" lvl="2" indent="0">
              <a:spcBef>
                <a:spcPts val="0"/>
              </a:spcBef>
              <a:buNone/>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and it had been at or below that rate for the previous 30 months.</a:t>
            </a:r>
          </a:p>
          <a:p>
            <a:pPr>
              <a:spcBef>
                <a:spcPts val="0"/>
              </a:spcBef>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June 2009 9.5 % (end of Great Recession)</a:t>
            </a:r>
          </a:p>
          <a:p>
            <a:pPr>
              <a:spcBef>
                <a:spcPts val="0"/>
              </a:spcBef>
            </a:pPr>
            <a:r>
              <a:rPr lang="en-US" sz="32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October 2009 10% (4 months after the recession ended)</a:t>
            </a:r>
          </a:p>
          <a:p>
            <a:pPr>
              <a:spcBef>
                <a:spcPts val="0"/>
              </a:spcBef>
            </a:pPr>
            <a:r>
              <a:rPr lang="en-US" sz="3200" b="1" dirty="0">
                <a:solidFill>
                  <a:schemeClr val="bg1"/>
                </a:solidFill>
                <a:latin typeface="Times New Roman" panose="02020603050405020304" pitchFamily="18" charset="0"/>
                <a:cs typeface="Times New Roman" panose="02020603050405020304" pitchFamily="18" charset="0"/>
              </a:rPr>
              <a:t>March 2019 3.6%</a:t>
            </a:r>
          </a:p>
          <a:p>
            <a:pPr marL="0" marR="0" indent="0">
              <a:spcBef>
                <a:spcPts val="0"/>
              </a:spcBef>
              <a:spcAft>
                <a:spcPts val="0"/>
              </a:spcAft>
              <a:buNone/>
            </a:pPr>
            <a:endParaRPr lang="en-US" sz="1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3929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155575"/>
            <a:ext cx="10515600" cy="1025525"/>
          </a:xfrm>
          <a:solidFill>
            <a:srgbClr val="002060"/>
          </a:solidFill>
        </p:spPr>
        <p:txBody>
          <a:bodyPr>
            <a:normAutofit fontScale="90000"/>
          </a:bodyPr>
          <a:lstStyle/>
          <a:p>
            <a:pPr algn="ctr"/>
            <a:r>
              <a:rPr lang="en-US" sz="3600" b="1" dirty="0">
                <a:solidFill>
                  <a:schemeClr val="bg1"/>
                </a:solidFill>
              </a:rPr>
              <a:t>IMPLICATIONS FOR THE COVID-19 PANDEMIC INDUCED RECESSION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314450"/>
            <a:ext cx="11496675" cy="5387975"/>
          </a:xfrm>
          <a:solidFill>
            <a:srgbClr val="FF0000"/>
          </a:solidFill>
        </p:spPr>
        <p:txBody>
          <a:bodyPr>
            <a:normAutofit lnSpcReduction="10000"/>
          </a:bodyPr>
          <a:lstStyle/>
          <a:p>
            <a:pPr marL="0" indent="0">
              <a:spcBef>
                <a:spcPts val="0"/>
              </a:spcBef>
              <a:buNone/>
            </a:pPr>
            <a:r>
              <a:rPr lang="en-US" sz="3200" b="1" dirty="0">
                <a:solidFill>
                  <a:schemeClr val="bg1"/>
                </a:solidFill>
              </a:rPr>
              <a:t>The Great Recession lasted for 19 months and hit peak unemployment four months after the recession ended</a:t>
            </a:r>
          </a:p>
          <a:p>
            <a:pPr lvl="8">
              <a:spcBef>
                <a:spcPts val="0"/>
              </a:spcBef>
            </a:pPr>
            <a:r>
              <a:rPr lang="en-US" sz="3200" b="1" dirty="0">
                <a:solidFill>
                  <a:schemeClr val="bg1"/>
                </a:solidFill>
              </a:rPr>
              <a:t>10 % October 2009. </a:t>
            </a:r>
          </a:p>
          <a:p>
            <a:pPr marL="0" indent="0">
              <a:spcBef>
                <a:spcPts val="0"/>
              </a:spcBef>
              <a:buNone/>
            </a:pPr>
            <a:endParaRPr lang="en-US" sz="1800" b="1" dirty="0">
              <a:solidFill>
                <a:schemeClr val="bg1"/>
              </a:solidFill>
            </a:endParaRPr>
          </a:p>
          <a:p>
            <a:pPr marL="0" indent="0">
              <a:spcBef>
                <a:spcPts val="0"/>
              </a:spcBef>
              <a:buNone/>
            </a:pPr>
            <a:r>
              <a:rPr lang="en-US" sz="3200" b="1" dirty="0">
                <a:solidFill>
                  <a:schemeClr val="bg1"/>
                </a:solidFill>
              </a:rPr>
              <a:t>The covid-19 spike in unemployment has been immediate and unusually high by comparison. </a:t>
            </a:r>
          </a:p>
          <a:p>
            <a:pPr marL="0" indent="0">
              <a:spcBef>
                <a:spcPts val="0"/>
              </a:spcBef>
              <a:buNone/>
            </a:pPr>
            <a:endParaRPr lang="en-US" sz="1600" b="1" dirty="0">
              <a:solidFill>
                <a:schemeClr val="bg1"/>
              </a:solidFill>
            </a:endParaRPr>
          </a:p>
          <a:p>
            <a:pPr lvl="8">
              <a:spcBef>
                <a:spcPts val="0"/>
              </a:spcBef>
            </a:pPr>
            <a:r>
              <a:rPr lang="en-US" sz="4000" b="1" dirty="0">
                <a:solidFill>
                  <a:schemeClr val="bg1"/>
                </a:solidFill>
              </a:rPr>
              <a:t>3.6% March 2019</a:t>
            </a:r>
          </a:p>
          <a:p>
            <a:pPr lvl="8">
              <a:spcBef>
                <a:spcPts val="0"/>
              </a:spcBef>
            </a:pPr>
            <a:r>
              <a:rPr lang="en-US" sz="4000" b="1" dirty="0">
                <a:solidFill>
                  <a:schemeClr val="bg1"/>
                </a:solidFill>
              </a:rPr>
              <a:t>4.4% March 2020</a:t>
            </a:r>
          </a:p>
          <a:p>
            <a:pPr lvl="8">
              <a:spcBef>
                <a:spcPts val="0"/>
              </a:spcBef>
            </a:pPr>
            <a:r>
              <a:rPr lang="en-US" sz="4000" b="1" dirty="0">
                <a:solidFill>
                  <a:schemeClr val="bg1"/>
                </a:solidFill>
              </a:rPr>
              <a:t>14.7% April 2020</a:t>
            </a:r>
          </a:p>
          <a:p>
            <a:pPr lvl="8">
              <a:spcBef>
                <a:spcPts val="0"/>
              </a:spcBef>
            </a:pPr>
            <a:r>
              <a:rPr lang="en-US" sz="4000" b="1" dirty="0">
                <a:solidFill>
                  <a:schemeClr val="bg1"/>
                </a:solidFill>
              </a:rPr>
              <a:t>13.3% May 2020</a:t>
            </a:r>
          </a:p>
          <a:p>
            <a:pPr lvl="8">
              <a:spcBef>
                <a:spcPts val="0"/>
              </a:spcBef>
            </a:pPr>
            <a:r>
              <a:rPr lang="en-US" sz="4000" b="1" dirty="0">
                <a:solidFill>
                  <a:schemeClr val="bg1"/>
                </a:solidFill>
              </a:rPr>
              <a:t>11.1% June 2020</a:t>
            </a:r>
          </a:p>
          <a:p>
            <a:pPr marL="0" marR="0" indent="0">
              <a:spcBef>
                <a:spcPts val="0"/>
              </a:spcBef>
              <a:spcAft>
                <a:spcPts val="0"/>
              </a:spcAft>
              <a:buNone/>
            </a:pPr>
            <a:endParaRPr lang="en-US" sz="1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2347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958850"/>
          </a:xfrm>
          <a:solidFill>
            <a:srgbClr val="002060"/>
          </a:solidFill>
        </p:spPr>
        <p:txBody>
          <a:bodyPr>
            <a:normAutofit fontScale="90000"/>
          </a:bodyPr>
          <a:lstStyle/>
          <a:p>
            <a:pPr algn="ctr"/>
            <a:r>
              <a:rPr lang="en-US" sz="3600" b="1" dirty="0">
                <a:solidFill>
                  <a:schemeClr val="bg1"/>
                </a:solidFill>
              </a:rPr>
              <a:t>IMPLICATIONS FOR THE COVID-19 PANDEMIC INDUCED RECESSION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5083175"/>
          </a:xfrm>
          <a:solidFill>
            <a:srgbClr val="FF0000"/>
          </a:solidFill>
        </p:spPr>
        <p:txBody>
          <a:bodyPr>
            <a:normAutofit/>
          </a:bodyPr>
          <a:lstStyle/>
          <a:p>
            <a:pPr marL="0" marR="0" indent="0" algn="ctr">
              <a:spcBef>
                <a:spcPts val="0"/>
              </a:spcBef>
              <a:spcAft>
                <a:spcPts val="0"/>
              </a:spcAft>
              <a:buNone/>
            </a:pPr>
            <a:r>
              <a:rPr lang="en-US" sz="4400" b="1" dirty="0">
                <a:solidFill>
                  <a:schemeClr val="bg1"/>
                </a:solidFill>
                <a:latin typeface="Times New Roman" panose="02020603050405020304" pitchFamily="18" charset="0"/>
                <a:cs typeface="Times New Roman" panose="02020603050405020304" pitchFamily="18" charset="0"/>
              </a:rPr>
              <a:t>International Monetary Fund (IMF)</a:t>
            </a:r>
          </a:p>
          <a:p>
            <a:pPr marL="0" marR="0" indent="0">
              <a:spcBef>
                <a:spcPts val="0"/>
              </a:spcBef>
              <a:spcAft>
                <a:spcPts val="0"/>
              </a:spcAft>
              <a:buNone/>
            </a:pPr>
            <a:endParaRPr lang="en-US" sz="4400" b="1" dirty="0">
              <a:solidFill>
                <a:schemeClr val="bg1"/>
              </a:solidFill>
              <a:latin typeface="Times New Roman" panose="02020603050405020304" pitchFamily="18" charset="0"/>
              <a:cs typeface="Times New Roman" panose="02020603050405020304" pitchFamily="18" charset="0"/>
            </a:endParaRPr>
          </a:p>
          <a:p>
            <a:pPr>
              <a:spcBef>
                <a:spcPts val="0"/>
              </a:spcBef>
            </a:pPr>
            <a:r>
              <a:rPr lang="en-US" sz="4000" b="1" dirty="0">
                <a:solidFill>
                  <a:schemeClr val="bg1"/>
                </a:solidFill>
                <a:latin typeface="Times New Roman" panose="02020603050405020304" pitchFamily="18" charset="0"/>
                <a:cs typeface="Times New Roman" panose="02020603050405020304" pitchFamily="18" charset="0"/>
              </a:rPr>
              <a:t>April forecast 5.9% GDP contraction for US</a:t>
            </a:r>
          </a:p>
          <a:p>
            <a:pPr>
              <a:spcBef>
                <a:spcPts val="0"/>
              </a:spcBef>
            </a:pPr>
            <a:r>
              <a:rPr lang="en-US" sz="4000" b="1" dirty="0">
                <a:solidFill>
                  <a:schemeClr val="bg1"/>
                </a:solidFill>
                <a:latin typeface="Times New Roman" panose="02020603050405020304" pitchFamily="18" charset="0"/>
                <a:cs typeface="Times New Roman" panose="02020603050405020304" pitchFamily="18" charset="0"/>
              </a:rPr>
              <a:t>June forecast at 8% GDP contraction for US</a:t>
            </a:r>
          </a:p>
          <a:p>
            <a:pPr>
              <a:spcBef>
                <a:spcPts val="0"/>
              </a:spcBef>
            </a:pPr>
            <a:r>
              <a:rPr lang="en-US" sz="4000" b="1" dirty="0">
                <a:solidFill>
                  <a:schemeClr val="bg1"/>
                </a:solidFill>
                <a:latin typeface="Times New Roman" panose="02020603050405020304" pitchFamily="18" charset="0"/>
                <a:cs typeface="Times New Roman" panose="02020603050405020304" pitchFamily="18" charset="0"/>
              </a:rPr>
              <a:t>June forecast of 4.9% GDP contraction for Global economy</a:t>
            </a:r>
          </a:p>
          <a:p>
            <a:pPr>
              <a:spcBef>
                <a:spcPts val="0"/>
              </a:spcBef>
            </a:pPr>
            <a:r>
              <a:rPr lang="en-US" sz="4000" b="1" dirty="0">
                <a:solidFill>
                  <a:schemeClr val="bg1"/>
                </a:solidFill>
                <a:latin typeface="Times New Roman" panose="02020603050405020304" pitchFamily="18" charset="0"/>
                <a:cs typeface="Times New Roman" panose="02020603050405020304" pitchFamily="18" charset="0"/>
              </a:rPr>
              <a:t>June warning on soaring global debt levels</a:t>
            </a:r>
          </a:p>
          <a:p>
            <a:pPr marL="0" marR="0" indent="0">
              <a:spcBef>
                <a:spcPts val="0"/>
              </a:spcBef>
              <a:spcAft>
                <a:spcPts val="0"/>
              </a:spcAft>
              <a:buNone/>
            </a:pPr>
            <a:endParaRPr lang="en-US" sz="44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8805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796925"/>
          </a:xfrm>
          <a:solidFill>
            <a:srgbClr val="002060"/>
          </a:solidFill>
        </p:spPr>
        <p:txBody>
          <a:bodyPr>
            <a:normAutofit/>
          </a:bodyPr>
          <a:lstStyle/>
          <a:p>
            <a:pPr algn="ctr"/>
            <a:r>
              <a:rPr lang="en-US" sz="3600" b="1" dirty="0">
                <a:solidFill>
                  <a:schemeClr val="bg1"/>
                </a:solidFill>
                <a:latin typeface="Times New Roman" panose="02020603050405020304" pitchFamily="18" charset="0"/>
                <a:cs typeface="Times New Roman" panose="02020603050405020304" pitchFamily="18" charset="0"/>
              </a:rPr>
              <a:t>CONGRESSIONAL INTERVENTION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5083175"/>
          </a:xfrm>
          <a:solidFill>
            <a:srgbClr val="FF0000"/>
          </a:solidFill>
        </p:spPr>
        <p:txBody>
          <a:bodyPr>
            <a:normAutofit/>
          </a:bodyPr>
          <a:lstStyle/>
          <a:p>
            <a:pPr lvl="0"/>
            <a:endParaRPr lang="en-US" b="1" dirty="0">
              <a:solidFill>
                <a:schemeClr val="bg1"/>
              </a:solidFill>
              <a:latin typeface="Times New Roman" panose="02020603050405020304" pitchFamily="18" charset="0"/>
              <a:cs typeface="Times New Roman" panose="02020603050405020304" pitchFamily="18" charset="0"/>
            </a:endParaRPr>
          </a:p>
          <a:p>
            <a:pPr lvl="0"/>
            <a:r>
              <a:rPr lang="en-US" b="1" dirty="0">
                <a:solidFill>
                  <a:schemeClr val="bg1"/>
                </a:solidFill>
                <a:latin typeface="Times New Roman" panose="02020603050405020304" pitchFamily="18" charset="0"/>
                <a:cs typeface="Times New Roman" panose="02020603050405020304" pitchFamily="18" charset="0"/>
              </a:rPr>
              <a:t>The Coronavirus Preparedness and Response Supplemental Appropriations Act signed into law on March 6, 2020. It provides $8.3 billion in emergency funding for federal agencies to respond to the coronavirus outbreak.  </a:t>
            </a:r>
          </a:p>
          <a:p>
            <a:pPr marL="0" indent="0">
              <a:buNone/>
            </a:pPr>
            <a:r>
              <a:rPr lang="en-US" b="1" dirty="0">
                <a:solidFill>
                  <a:schemeClr val="bg1"/>
                </a:solidFill>
                <a:latin typeface="Times New Roman" panose="02020603050405020304" pitchFamily="18" charset="0"/>
                <a:cs typeface="Times New Roman" panose="02020603050405020304" pitchFamily="18" charset="0"/>
              </a:rPr>
              <a:t> </a:t>
            </a:r>
          </a:p>
          <a:p>
            <a:r>
              <a:rPr lang="en-US" b="1" dirty="0">
                <a:solidFill>
                  <a:schemeClr val="bg1"/>
                </a:solidFill>
                <a:latin typeface="Times New Roman" panose="02020603050405020304" pitchFamily="18" charset="0"/>
                <a:cs typeface="Times New Roman" panose="02020603050405020304" pitchFamily="18" charset="0"/>
              </a:rPr>
              <a:t>The Families First Coronavirus Response Act signed into law on March 18, 2020 provides emergency paid sick and family leave, tax credits, free COVID-19 testing, expanded food assistance and unemployment benefits, and other items.</a:t>
            </a: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62193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796925"/>
          </a:xfrm>
          <a:solidFill>
            <a:srgbClr val="002060"/>
          </a:solidFill>
        </p:spPr>
        <p:txBody>
          <a:bodyPr>
            <a:normAutofit/>
          </a:bodyPr>
          <a:lstStyle/>
          <a:p>
            <a:pPr algn="ctr"/>
            <a:r>
              <a:rPr lang="en-US" sz="3600" b="1" dirty="0">
                <a:solidFill>
                  <a:schemeClr val="bg1"/>
                </a:solidFill>
                <a:latin typeface="Times New Roman" panose="02020603050405020304" pitchFamily="18" charset="0"/>
                <a:cs typeface="Times New Roman" panose="02020603050405020304" pitchFamily="18" charset="0"/>
              </a:rPr>
              <a:t>CONGRESSIONAL INTERVENTION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5083175"/>
          </a:xfrm>
          <a:solidFill>
            <a:srgbClr val="FF0000"/>
          </a:solidFill>
        </p:spPr>
        <p:txBody>
          <a:bodyPr>
            <a:normAutofit lnSpcReduction="10000"/>
          </a:bodyPr>
          <a:lstStyle/>
          <a:p>
            <a:pPr marL="0" lvl="0" indent="0" algn="ctr">
              <a:buNone/>
            </a:pPr>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Coronavirus Aid, Relief and Economic Security </a:t>
            </a:r>
          </a:p>
          <a:p>
            <a:pPr marL="0" lvl="0" indent="0" algn="ctr">
              <a:buNone/>
            </a:pPr>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Act (CARES) signed into law on March 27, 2020.</a:t>
            </a:r>
          </a:p>
          <a:p>
            <a:pPr marL="0" lvl="0" indent="0" algn="ctr">
              <a:buNone/>
            </a:pPr>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Provides $2 trillion for:</a:t>
            </a:r>
          </a:p>
          <a:p>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payments to individuals; </a:t>
            </a:r>
          </a:p>
          <a:p>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increased unemployment benefits; </a:t>
            </a:r>
          </a:p>
          <a:p>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billions to fund the public health response;</a:t>
            </a:r>
          </a:p>
          <a:p>
            <a:r>
              <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loan/grant assistance for small businesses and other employers to retain employees and keep their businesses operating. </a:t>
            </a:r>
          </a:p>
        </p:txBody>
      </p:sp>
    </p:spTree>
    <p:extLst>
      <p:ext uri="{BB962C8B-B14F-4D97-AF65-F5344CB8AC3E}">
        <p14:creationId xmlns:p14="http://schemas.microsoft.com/office/powerpoint/2010/main" val="2496580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14408F-8794-4E65-AE5C-4618141EED84}"/>
              </a:ext>
            </a:extLst>
          </p:cNvPr>
          <p:cNvSpPr>
            <a:spLocks noGrp="1"/>
          </p:cNvSpPr>
          <p:nvPr>
            <p:ph type="title"/>
          </p:nvPr>
        </p:nvSpPr>
        <p:spPr>
          <a:xfrm>
            <a:off x="838200" y="365125"/>
            <a:ext cx="10515600" cy="796925"/>
          </a:xfrm>
          <a:solidFill>
            <a:srgbClr val="002060"/>
          </a:solidFill>
        </p:spPr>
        <p:txBody>
          <a:bodyPr>
            <a:normAutofit/>
          </a:bodyPr>
          <a:lstStyle/>
          <a:p>
            <a:pPr algn="ctr"/>
            <a:r>
              <a:rPr lang="en-US" sz="3600" b="1" dirty="0">
                <a:solidFill>
                  <a:schemeClr val="bg1"/>
                </a:solidFill>
                <a:latin typeface="Times New Roman" panose="02020603050405020304" pitchFamily="18" charset="0"/>
                <a:cs typeface="Times New Roman" panose="02020603050405020304" pitchFamily="18" charset="0"/>
              </a:rPr>
              <a:t>CONGRESSIONAL INTERVENTION</a:t>
            </a:r>
          </a:p>
        </p:txBody>
      </p:sp>
      <p:sp>
        <p:nvSpPr>
          <p:cNvPr id="6" name="Content Placeholder 5">
            <a:extLst>
              <a:ext uri="{FF2B5EF4-FFF2-40B4-BE49-F238E27FC236}">
                <a16:creationId xmlns:a16="http://schemas.microsoft.com/office/drawing/2014/main" id="{B9B5A340-C574-43AF-8837-FB2AA74B3830}"/>
              </a:ext>
            </a:extLst>
          </p:cNvPr>
          <p:cNvSpPr>
            <a:spLocks noGrp="1"/>
          </p:cNvSpPr>
          <p:nvPr>
            <p:ph idx="1"/>
          </p:nvPr>
        </p:nvSpPr>
        <p:spPr>
          <a:xfrm>
            <a:off x="266699" y="1409699"/>
            <a:ext cx="11496675" cy="5083175"/>
          </a:xfrm>
          <a:solidFill>
            <a:srgbClr val="FF0000"/>
          </a:solidFill>
        </p:spPr>
        <p:txBody>
          <a:bodyPr>
            <a:normAutofit/>
          </a:bodyPr>
          <a:lstStyle/>
          <a:p>
            <a:pPr marL="0" lvl="0" indent="0">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sz="4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Current Federal U.S. Treasury Policy† Prohibits Use of Relief Funds </a:t>
            </a:r>
          </a:p>
          <a:p>
            <a:pPr marL="0" marR="0" indent="0" algn="ctr">
              <a:spcBef>
                <a:spcPts val="0"/>
              </a:spcBef>
              <a:spcAft>
                <a:spcPts val="0"/>
              </a:spcAft>
              <a:buNone/>
            </a:pPr>
            <a:r>
              <a:rPr lang="en-US" sz="48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by Municipal Utilities </a:t>
            </a:r>
          </a:p>
          <a:p>
            <a:pPr marL="0" lvl="0" indent="0" algn="ctr">
              <a:buNone/>
            </a:pPr>
            <a:endParaRPr lang="en-US" sz="48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endParaRPr lang="en-US" sz="3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964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2231B-3E35-48BD-AE0F-3438FC8D573B}"/>
              </a:ext>
            </a:extLst>
          </p:cNvPr>
          <p:cNvSpPr>
            <a:spLocks noGrp="1"/>
          </p:cNvSpPr>
          <p:nvPr>
            <p:ph type="ctrTitle"/>
          </p:nvPr>
        </p:nvSpPr>
        <p:spPr>
          <a:xfrm>
            <a:off x="1524000" y="1122363"/>
            <a:ext cx="9144000" cy="643132"/>
          </a:xfrm>
          <a:solidFill>
            <a:srgbClr val="FF0000"/>
          </a:solidFill>
        </p:spPr>
        <p:txBody>
          <a:bodyPr>
            <a:normAutofit/>
          </a:bodyPr>
          <a:lstStyle/>
          <a:p>
            <a:r>
              <a:rPr lang="en-US" sz="4000" b="1" dirty="0">
                <a:solidFill>
                  <a:schemeClr val="bg1"/>
                </a:solidFill>
                <a:latin typeface="Times New Roman" panose="02020603050405020304" pitchFamily="18" charset="0"/>
                <a:cs typeface="Times New Roman" panose="02020603050405020304" pitchFamily="18" charset="0"/>
              </a:rPr>
              <a:t>What Happened Last Time?</a:t>
            </a:r>
          </a:p>
        </p:txBody>
      </p:sp>
      <p:sp>
        <p:nvSpPr>
          <p:cNvPr id="3" name="Subtitle 2">
            <a:extLst>
              <a:ext uri="{FF2B5EF4-FFF2-40B4-BE49-F238E27FC236}">
                <a16:creationId xmlns:a16="http://schemas.microsoft.com/office/drawing/2014/main" id="{49DC618F-7D61-47DD-92D0-DE8F0FE009B3}"/>
              </a:ext>
            </a:extLst>
          </p:cNvPr>
          <p:cNvSpPr>
            <a:spLocks noGrp="1"/>
          </p:cNvSpPr>
          <p:nvPr>
            <p:ph type="subTitle" idx="1"/>
          </p:nvPr>
        </p:nvSpPr>
        <p:spPr>
          <a:xfrm>
            <a:off x="1524000" y="1990578"/>
            <a:ext cx="9144000" cy="4213274"/>
          </a:xfrm>
          <a:solidFill>
            <a:srgbClr val="002060"/>
          </a:solidFill>
        </p:spPr>
        <p:txBody>
          <a:bodyPr>
            <a:normAutofit/>
          </a:bodyPr>
          <a:lstStyle/>
          <a:p>
            <a:r>
              <a:rPr lang="en-US" sz="3600" b="1" dirty="0">
                <a:solidFill>
                  <a:schemeClr val="bg1"/>
                </a:solidFill>
                <a:latin typeface="Times New Roman" panose="02020603050405020304" pitchFamily="18" charset="0"/>
                <a:cs typeface="Times New Roman" panose="02020603050405020304" pitchFamily="18" charset="0"/>
              </a:rPr>
              <a:t>A review of local utility spending before and after the Great Recession, 1993-2019</a:t>
            </a:r>
          </a:p>
          <a:p>
            <a:endParaRPr lang="en-US" sz="1000" b="1" dirty="0">
              <a:solidFill>
                <a:schemeClr val="bg1"/>
              </a:solidFill>
              <a:latin typeface="Times New Roman" panose="02020603050405020304" pitchFamily="18" charset="0"/>
              <a:cs typeface="Times New Roman" panose="02020603050405020304" pitchFamily="18" charset="0"/>
            </a:endParaRPr>
          </a:p>
          <a:p>
            <a:pPr marL="2743200" lvl="5" indent="-457200" algn="l">
              <a:buFont typeface="Arial" panose="020B0604020202020204" pitchFamily="34" charset="0"/>
              <a:buChar char="•"/>
            </a:pPr>
            <a:r>
              <a:rPr lang="en-US" sz="3200" b="1" dirty="0">
                <a:solidFill>
                  <a:schemeClr val="bg1"/>
                </a:solidFill>
                <a:latin typeface="Times New Roman" panose="02020603050405020304" pitchFamily="18" charset="0"/>
                <a:cs typeface="Times New Roman" panose="02020603050405020304" pitchFamily="18" charset="0"/>
              </a:rPr>
              <a:t>Annual Utility Spending</a:t>
            </a:r>
          </a:p>
          <a:p>
            <a:pPr marL="2743200" lvl="5" indent="-457200" algn="l">
              <a:buFont typeface="Arial" panose="020B0604020202020204" pitchFamily="34" charset="0"/>
              <a:buChar char="•"/>
            </a:pPr>
            <a:r>
              <a:rPr lang="en-US" sz="3200" b="1" dirty="0">
                <a:solidFill>
                  <a:schemeClr val="bg1"/>
                </a:solidFill>
                <a:latin typeface="Times New Roman" panose="02020603050405020304" pitchFamily="18" charset="0"/>
                <a:cs typeface="Times New Roman" panose="02020603050405020304" pitchFamily="18" charset="0"/>
              </a:rPr>
              <a:t>Improved Efficiency Ratios</a:t>
            </a:r>
          </a:p>
          <a:p>
            <a:pPr marL="2743200" lvl="5" indent="-457200" algn="l">
              <a:buFont typeface="Arial" panose="020B0604020202020204" pitchFamily="34" charset="0"/>
              <a:buChar char="•"/>
            </a:pPr>
            <a:r>
              <a:rPr lang="en-US" sz="3200" b="1" dirty="0">
                <a:solidFill>
                  <a:schemeClr val="bg1"/>
                </a:solidFill>
                <a:latin typeface="Times New Roman" panose="02020603050405020304" pitchFamily="18" charset="0"/>
                <a:cs typeface="Times New Roman" panose="02020603050405020304" pitchFamily="18" charset="0"/>
              </a:rPr>
              <a:t>Workforce and Payroll</a:t>
            </a:r>
          </a:p>
          <a:p>
            <a:pPr marL="2743200" lvl="5" indent="-457200" algn="l">
              <a:buFont typeface="Arial" panose="020B0604020202020204" pitchFamily="34" charset="0"/>
              <a:buChar char="•"/>
            </a:pPr>
            <a:r>
              <a:rPr lang="en-US" sz="3200" b="1" dirty="0">
                <a:solidFill>
                  <a:schemeClr val="bg1"/>
                </a:solidFill>
                <a:latin typeface="Times New Roman" panose="02020603050405020304" pitchFamily="18" charset="0"/>
                <a:cs typeface="Times New Roman" panose="02020603050405020304" pitchFamily="18" charset="0"/>
              </a:rPr>
              <a:t>Capital Construction</a:t>
            </a:r>
          </a:p>
          <a:p>
            <a:pPr marL="2743200" lvl="5" indent="-457200" algn="l">
              <a:buFont typeface="Arial" panose="020B0604020202020204" pitchFamily="34" charset="0"/>
              <a:buChar char="•"/>
            </a:pPr>
            <a:r>
              <a:rPr lang="en-US" sz="3200" b="1" dirty="0">
                <a:solidFill>
                  <a:schemeClr val="bg1"/>
                </a:solidFill>
                <a:latin typeface="Times New Roman" panose="02020603050405020304" pitchFamily="18" charset="0"/>
                <a:cs typeface="Times New Roman" panose="02020603050405020304" pitchFamily="18" charset="0"/>
              </a:rPr>
              <a:t>Delinquent Accounts Management</a:t>
            </a:r>
          </a:p>
        </p:txBody>
      </p:sp>
    </p:spTree>
    <p:extLst>
      <p:ext uri="{BB962C8B-B14F-4D97-AF65-F5344CB8AC3E}">
        <p14:creationId xmlns:p14="http://schemas.microsoft.com/office/powerpoint/2010/main" val="52314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0000000-0008-0000-0000-000003000000}"/>
              </a:ext>
            </a:extLst>
          </p:cNvPr>
          <p:cNvGraphicFramePr/>
          <p:nvPr>
            <p:extLst>
              <p:ext uri="{D42A27DB-BD31-4B8C-83A1-F6EECF244321}">
                <p14:modId xmlns:p14="http://schemas.microsoft.com/office/powerpoint/2010/main" val="3816116460"/>
              </p:ext>
            </p:extLst>
          </p:nvPr>
        </p:nvGraphicFramePr>
        <p:xfrm>
          <a:off x="815926" y="1285876"/>
          <a:ext cx="9734843" cy="474916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16D2B809-A9D3-46CD-BA9A-9B439E13D029}"/>
              </a:ext>
            </a:extLst>
          </p:cNvPr>
          <p:cNvSpPr txBox="1"/>
          <p:nvPr/>
        </p:nvSpPr>
        <p:spPr>
          <a:xfrm>
            <a:off x="838200" y="400929"/>
            <a:ext cx="10515600" cy="646331"/>
          </a:xfrm>
          <a:prstGeom prst="rect">
            <a:avLst/>
          </a:prstGeom>
          <a:solidFill>
            <a:srgbClr val="FFFF00"/>
          </a:solid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Revenues Remain Positive – Spending Sputters</a:t>
            </a:r>
          </a:p>
        </p:txBody>
      </p:sp>
    </p:spTree>
    <p:extLst>
      <p:ext uri="{BB962C8B-B14F-4D97-AF65-F5344CB8AC3E}">
        <p14:creationId xmlns:p14="http://schemas.microsoft.com/office/powerpoint/2010/main" val="955353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587298CB-69DC-4501-82FD-83578A769F9F}"/>
              </a:ext>
            </a:extLst>
          </p:cNvPr>
          <p:cNvGraphicFramePr>
            <a:graphicFrameLocks noGrp="1"/>
          </p:cNvGraphicFramePr>
          <p:nvPr>
            <p:extLst>
              <p:ext uri="{D42A27DB-BD31-4B8C-83A1-F6EECF244321}">
                <p14:modId xmlns:p14="http://schemas.microsoft.com/office/powerpoint/2010/main" val="1064533651"/>
              </p:ext>
            </p:extLst>
          </p:nvPr>
        </p:nvGraphicFramePr>
        <p:xfrm>
          <a:off x="838200" y="1707027"/>
          <a:ext cx="10515600" cy="4860390"/>
        </p:xfrm>
        <a:graphic>
          <a:graphicData uri="http://schemas.openxmlformats.org/drawingml/2006/table">
            <a:tbl>
              <a:tblPr firstRow="1" firstCol="1" bandRow="1"/>
              <a:tblGrid>
                <a:gridCol w="3505200">
                  <a:extLst>
                    <a:ext uri="{9D8B030D-6E8A-4147-A177-3AD203B41FA5}">
                      <a16:colId xmlns:a16="http://schemas.microsoft.com/office/drawing/2014/main" val="3239230773"/>
                    </a:ext>
                  </a:extLst>
                </a:gridCol>
                <a:gridCol w="3505200">
                  <a:extLst>
                    <a:ext uri="{9D8B030D-6E8A-4147-A177-3AD203B41FA5}">
                      <a16:colId xmlns:a16="http://schemas.microsoft.com/office/drawing/2014/main" val="339490865"/>
                    </a:ext>
                  </a:extLst>
                </a:gridCol>
                <a:gridCol w="3505200">
                  <a:extLst>
                    <a:ext uri="{9D8B030D-6E8A-4147-A177-3AD203B41FA5}">
                      <a16:colId xmlns:a16="http://schemas.microsoft.com/office/drawing/2014/main" val="2351680349"/>
                    </a:ext>
                  </a:extLst>
                </a:gridCol>
              </a:tblGrid>
              <a:tr h="810065">
                <a:tc gridSpan="3">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Average Growth in Annual Utility Spending </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53141796"/>
                  </a:ext>
                </a:extLst>
              </a:tr>
              <a:tr h="810065">
                <a:tc rowSpan="2">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Utility Sector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1993-2008</a:t>
                      </a:r>
                      <a:r>
                        <a:rPr lang="en-US"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2009-2017</a:t>
                      </a:r>
                      <a:r>
                        <a:rPr lang="en-US"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318124947"/>
                  </a:ext>
                </a:extLst>
              </a:tr>
              <a:tr h="810065">
                <a:tc vMerge="1">
                  <a:txBody>
                    <a:bodyPr/>
                    <a:lstStyle/>
                    <a:p>
                      <a:endParaRPr lang="en-US"/>
                    </a:p>
                  </a:txBody>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579819277"/>
                  </a:ext>
                </a:extLst>
              </a:tr>
              <a:tr h="810065">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Water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5.5%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840973726"/>
                  </a:ext>
                </a:extLst>
              </a:tr>
              <a:tr h="810065">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Sewer</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5.2%</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2.2%</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576937165"/>
                  </a:ext>
                </a:extLst>
              </a:tr>
              <a:tr h="810065">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Real GDP</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3.04%</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1.68%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256697271"/>
                  </a:ext>
                </a:extLst>
              </a:tr>
            </a:tbl>
          </a:graphicData>
        </a:graphic>
      </p:graphicFrame>
      <p:sp>
        <p:nvSpPr>
          <p:cNvPr id="2" name="TextBox 1">
            <a:extLst>
              <a:ext uri="{FF2B5EF4-FFF2-40B4-BE49-F238E27FC236}">
                <a16:creationId xmlns:a16="http://schemas.microsoft.com/office/drawing/2014/main" id="{7BAE0B99-0E6F-4D4E-B83A-D58C4A934501}"/>
              </a:ext>
            </a:extLst>
          </p:cNvPr>
          <p:cNvSpPr txBox="1"/>
          <p:nvPr/>
        </p:nvSpPr>
        <p:spPr>
          <a:xfrm>
            <a:off x="838200" y="771033"/>
            <a:ext cx="10515600" cy="646331"/>
          </a:xfrm>
          <a:prstGeom prst="rect">
            <a:avLst/>
          </a:prstGeom>
          <a:solidFill>
            <a:srgbClr val="FFFF00"/>
          </a:solid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Growth in Annual Utility Spending Cut In Half</a:t>
            </a:r>
          </a:p>
        </p:txBody>
      </p:sp>
    </p:spTree>
    <p:extLst>
      <p:ext uri="{BB962C8B-B14F-4D97-AF65-F5344CB8AC3E}">
        <p14:creationId xmlns:p14="http://schemas.microsoft.com/office/powerpoint/2010/main" val="290769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9B1A6ED-11BB-4F7B-8553-C3F25648DC22}"/>
              </a:ext>
            </a:extLst>
          </p:cNvPr>
          <p:cNvGraphicFramePr>
            <a:graphicFrameLocks noGrp="1"/>
          </p:cNvGraphicFramePr>
          <p:nvPr>
            <p:extLst>
              <p:ext uri="{D42A27DB-BD31-4B8C-83A1-F6EECF244321}">
                <p14:modId xmlns:p14="http://schemas.microsoft.com/office/powerpoint/2010/main" val="3238967125"/>
              </p:ext>
            </p:extLst>
          </p:nvPr>
        </p:nvGraphicFramePr>
        <p:xfrm>
          <a:off x="438150" y="1587011"/>
          <a:ext cx="11391900" cy="4853355"/>
        </p:xfrm>
        <a:graphic>
          <a:graphicData uri="http://schemas.openxmlformats.org/drawingml/2006/table">
            <a:tbl>
              <a:tblPr firstRow="1" firstCol="1" bandRow="1"/>
              <a:tblGrid>
                <a:gridCol w="2847975">
                  <a:extLst>
                    <a:ext uri="{9D8B030D-6E8A-4147-A177-3AD203B41FA5}">
                      <a16:colId xmlns:a16="http://schemas.microsoft.com/office/drawing/2014/main" val="2443508250"/>
                    </a:ext>
                  </a:extLst>
                </a:gridCol>
                <a:gridCol w="2847975">
                  <a:extLst>
                    <a:ext uri="{9D8B030D-6E8A-4147-A177-3AD203B41FA5}">
                      <a16:colId xmlns:a16="http://schemas.microsoft.com/office/drawing/2014/main" val="2545281710"/>
                    </a:ext>
                  </a:extLst>
                </a:gridCol>
                <a:gridCol w="2847975">
                  <a:extLst>
                    <a:ext uri="{9D8B030D-6E8A-4147-A177-3AD203B41FA5}">
                      <a16:colId xmlns:a16="http://schemas.microsoft.com/office/drawing/2014/main" val="3567412147"/>
                    </a:ext>
                  </a:extLst>
                </a:gridCol>
                <a:gridCol w="2847975">
                  <a:extLst>
                    <a:ext uri="{9D8B030D-6E8A-4147-A177-3AD203B41FA5}">
                      <a16:colId xmlns:a16="http://schemas.microsoft.com/office/drawing/2014/main" val="4115062884"/>
                    </a:ext>
                  </a:extLst>
                </a:gridCol>
              </a:tblGrid>
              <a:tr h="970671">
                <a:tc gridSpan="4">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Average Utility Efficiency Ratios</a:t>
                      </a:r>
                      <a:r>
                        <a:rPr lang="en-US"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14987706"/>
                  </a:ext>
                </a:extLst>
              </a:tr>
              <a:tr h="970671">
                <a:tc rowSpan="2">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Utility Sector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1993-2008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2009-2017</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2014-2017</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530725859"/>
                  </a:ext>
                </a:extLst>
              </a:tr>
              <a:tr h="970671">
                <a:tc vMerge="1">
                  <a:txBody>
                    <a:bodyPr/>
                    <a:lstStyle/>
                    <a:p>
                      <a:endParaRPr lang="en-US"/>
                    </a:p>
                  </a:txBody>
                  <a:tcPr/>
                </a:tc>
                <a:tc>
                  <a:txBody>
                    <a:bodyPr/>
                    <a:lstStyle/>
                    <a:p>
                      <a:pPr marL="0" marR="0" algn="ctr">
                        <a:spcBef>
                          <a:spcPts val="0"/>
                        </a:spcBef>
                        <a:spcAft>
                          <a:spcPts val="0"/>
                        </a:spcAft>
                      </a:pPr>
                      <a:r>
                        <a:rPr lang="en-US"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Pre-Recession</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2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760703208"/>
                  </a:ext>
                </a:extLst>
              </a:tr>
              <a:tr h="970671">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Water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119.5%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114.6%</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110.3%</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4133244024"/>
                  </a:ext>
                </a:extLst>
              </a:tr>
              <a:tr h="970671">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Sewer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113.5%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106.9%</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98.2%</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549076709"/>
                  </a:ext>
                </a:extLst>
              </a:tr>
            </a:tbl>
          </a:graphicData>
        </a:graphic>
      </p:graphicFrame>
      <p:sp>
        <p:nvSpPr>
          <p:cNvPr id="3" name="TextBox 2">
            <a:extLst>
              <a:ext uri="{FF2B5EF4-FFF2-40B4-BE49-F238E27FC236}">
                <a16:creationId xmlns:a16="http://schemas.microsoft.com/office/drawing/2014/main" id="{D38D19F3-3E53-433A-8015-EC29FB9A6210}"/>
              </a:ext>
            </a:extLst>
          </p:cNvPr>
          <p:cNvSpPr txBox="1"/>
          <p:nvPr/>
        </p:nvSpPr>
        <p:spPr>
          <a:xfrm>
            <a:off x="838200" y="511366"/>
            <a:ext cx="10515600" cy="707886"/>
          </a:xfrm>
          <a:prstGeom prst="rect">
            <a:avLst/>
          </a:prstGeom>
          <a:solidFill>
            <a:srgbClr val="FFFF00"/>
          </a:solid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Improved Efficiency – Continuity of Service </a:t>
            </a:r>
          </a:p>
        </p:txBody>
      </p:sp>
    </p:spTree>
    <p:extLst>
      <p:ext uri="{BB962C8B-B14F-4D97-AF65-F5344CB8AC3E}">
        <p14:creationId xmlns:p14="http://schemas.microsoft.com/office/powerpoint/2010/main" val="257255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139F7972-2D91-491E-B3AF-594F05F9BA59}"/>
              </a:ext>
            </a:extLst>
          </p:cNvPr>
          <p:cNvGraphicFramePr>
            <a:graphicFrameLocks noGrp="1"/>
          </p:cNvGraphicFramePr>
          <p:nvPr>
            <p:extLst>
              <p:ext uri="{D42A27DB-BD31-4B8C-83A1-F6EECF244321}">
                <p14:modId xmlns:p14="http://schemas.microsoft.com/office/powerpoint/2010/main" val="4292567798"/>
              </p:ext>
            </p:extLst>
          </p:nvPr>
        </p:nvGraphicFramePr>
        <p:xfrm>
          <a:off x="838200" y="1528250"/>
          <a:ext cx="10515600" cy="4994030"/>
        </p:xfrm>
        <a:graphic>
          <a:graphicData uri="http://schemas.openxmlformats.org/drawingml/2006/table">
            <a:tbl>
              <a:tblPr firstRow="1" firstCol="1" bandRow="1"/>
              <a:tblGrid>
                <a:gridCol w="3505200">
                  <a:extLst>
                    <a:ext uri="{9D8B030D-6E8A-4147-A177-3AD203B41FA5}">
                      <a16:colId xmlns:a16="http://schemas.microsoft.com/office/drawing/2014/main" val="1427443979"/>
                    </a:ext>
                  </a:extLst>
                </a:gridCol>
                <a:gridCol w="3505200">
                  <a:extLst>
                    <a:ext uri="{9D8B030D-6E8A-4147-A177-3AD203B41FA5}">
                      <a16:colId xmlns:a16="http://schemas.microsoft.com/office/drawing/2014/main" val="2432925690"/>
                    </a:ext>
                  </a:extLst>
                </a:gridCol>
                <a:gridCol w="3505200">
                  <a:extLst>
                    <a:ext uri="{9D8B030D-6E8A-4147-A177-3AD203B41FA5}">
                      <a16:colId xmlns:a16="http://schemas.microsoft.com/office/drawing/2014/main" val="421706010"/>
                    </a:ext>
                  </a:extLst>
                </a:gridCol>
              </a:tblGrid>
              <a:tr h="998806">
                <a:tc gridSpan="3">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Average Annual Growth in FTE</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4135041"/>
                  </a:ext>
                </a:extLst>
              </a:tr>
              <a:tr h="998806">
                <a:tc rowSpan="2">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Utility Sector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1993-2008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2009-2018</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411157216"/>
                  </a:ext>
                </a:extLst>
              </a:tr>
              <a:tr h="998806">
                <a:tc vMerge="1">
                  <a:txBody>
                    <a:bodyPr/>
                    <a:lstStyle/>
                    <a:p>
                      <a:endParaRPr lang="en-US"/>
                    </a:p>
                  </a:txBody>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333371441"/>
                  </a:ext>
                </a:extLst>
              </a:tr>
              <a:tr h="998806">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Water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1.09%</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0.18%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746947573"/>
                  </a:ext>
                </a:extLst>
              </a:tr>
              <a:tr h="998806">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Sewer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0.42%</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-0.01%</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2390069243"/>
                  </a:ext>
                </a:extLst>
              </a:tr>
            </a:tbl>
          </a:graphicData>
        </a:graphic>
      </p:graphicFrame>
      <p:sp>
        <p:nvSpPr>
          <p:cNvPr id="4" name="TextBox 3">
            <a:extLst>
              <a:ext uri="{FF2B5EF4-FFF2-40B4-BE49-F238E27FC236}">
                <a16:creationId xmlns:a16="http://schemas.microsoft.com/office/drawing/2014/main" id="{475FF262-E439-43C7-948A-49CED240B3AE}"/>
              </a:ext>
            </a:extLst>
          </p:cNvPr>
          <p:cNvSpPr txBox="1"/>
          <p:nvPr/>
        </p:nvSpPr>
        <p:spPr>
          <a:xfrm>
            <a:off x="838200" y="511366"/>
            <a:ext cx="10515600" cy="707886"/>
          </a:xfrm>
          <a:prstGeom prst="rect">
            <a:avLst/>
          </a:prstGeom>
          <a:solidFill>
            <a:srgbClr val="FFFF00"/>
          </a:solid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Workforce Development Growth Down 90% +</a:t>
            </a:r>
          </a:p>
        </p:txBody>
      </p:sp>
    </p:spTree>
    <p:extLst>
      <p:ext uri="{BB962C8B-B14F-4D97-AF65-F5344CB8AC3E}">
        <p14:creationId xmlns:p14="http://schemas.microsoft.com/office/powerpoint/2010/main" val="343096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85FA75D-0D13-4550-B0D7-60CCCAC2E5A9}"/>
              </a:ext>
            </a:extLst>
          </p:cNvPr>
          <p:cNvGraphicFramePr>
            <a:graphicFrameLocks noGrp="1"/>
          </p:cNvGraphicFramePr>
          <p:nvPr>
            <p:extLst>
              <p:ext uri="{D42A27DB-BD31-4B8C-83A1-F6EECF244321}">
                <p14:modId xmlns:p14="http://schemas.microsoft.com/office/powerpoint/2010/main" val="2983123656"/>
              </p:ext>
            </p:extLst>
          </p:nvPr>
        </p:nvGraphicFramePr>
        <p:xfrm>
          <a:off x="838200" y="1501311"/>
          <a:ext cx="10515600" cy="4994739"/>
        </p:xfrm>
        <a:graphic>
          <a:graphicData uri="http://schemas.openxmlformats.org/drawingml/2006/table">
            <a:tbl>
              <a:tblPr firstRow="1" firstCol="1" bandRow="1"/>
              <a:tblGrid>
                <a:gridCol w="3505200">
                  <a:extLst>
                    <a:ext uri="{9D8B030D-6E8A-4147-A177-3AD203B41FA5}">
                      <a16:colId xmlns:a16="http://schemas.microsoft.com/office/drawing/2014/main" val="73796166"/>
                    </a:ext>
                  </a:extLst>
                </a:gridCol>
                <a:gridCol w="3505200">
                  <a:extLst>
                    <a:ext uri="{9D8B030D-6E8A-4147-A177-3AD203B41FA5}">
                      <a16:colId xmlns:a16="http://schemas.microsoft.com/office/drawing/2014/main" val="3159026580"/>
                    </a:ext>
                  </a:extLst>
                </a:gridCol>
                <a:gridCol w="3505200">
                  <a:extLst>
                    <a:ext uri="{9D8B030D-6E8A-4147-A177-3AD203B41FA5}">
                      <a16:colId xmlns:a16="http://schemas.microsoft.com/office/drawing/2014/main" val="2846133137"/>
                    </a:ext>
                  </a:extLst>
                </a:gridCol>
              </a:tblGrid>
              <a:tr h="1023501">
                <a:tc gridSpan="3">
                  <a:txBody>
                    <a:bodyPr/>
                    <a:lstStyle/>
                    <a:p>
                      <a:pPr marL="0" marR="0" indent="457200" algn="l">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Average Growth in Monthly Payroll</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5110502"/>
                  </a:ext>
                </a:extLst>
              </a:tr>
              <a:tr h="1023501">
                <a:tc rowSpan="2">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Utility Sector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1993-2008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indent="45720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2009-2018</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914760007"/>
                  </a:ext>
                </a:extLst>
              </a:tr>
              <a:tr h="900735">
                <a:tc vMerge="1">
                  <a:txBody>
                    <a:bodyPr/>
                    <a:lstStyle/>
                    <a:p>
                      <a:endParaRPr lang="en-US"/>
                    </a:p>
                  </a:txBody>
                  <a:tcPr/>
                </a:tc>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Pre-Recession</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tc>
                  <a:txBody>
                    <a:bodyPr/>
                    <a:lstStyle/>
                    <a:p>
                      <a:pPr marL="0" marR="0" indent="457200" algn="ctr">
                        <a:spcBef>
                          <a:spcPts val="0"/>
                        </a:spcBef>
                        <a:spcAft>
                          <a:spcPts val="0"/>
                        </a:spcAft>
                      </a:pPr>
                      <a:r>
                        <a:rPr lang="en-US" sz="36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Post-Recession</a:t>
                      </a:r>
                      <a:endParaRPr lang="en-US" sz="3600" b="1">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523068103"/>
                  </a:ext>
                </a:extLst>
              </a:tr>
              <a:tr h="1023501">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Water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4.6%</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162149424"/>
                  </a:ext>
                </a:extLst>
              </a:tr>
              <a:tr h="1023501">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Sewer</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3.8%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tc>
                  <a:txBody>
                    <a:bodyPr/>
                    <a:lstStyle/>
                    <a:p>
                      <a:pPr marL="0" marR="0" indent="457200" algn="ctr">
                        <a:spcBef>
                          <a:spcPts val="0"/>
                        </a:spcBef>
                        <a:spcAft>
                          <a:spcPts val="0"/>
                        </a:spcAft>
                      </a:pPr>
                      <a:r>
                        <a:rPr lang="en-US" sz="36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1.8%</a:t>
                      </a:r>
                      <a:endParaRPr lang="en-US" sz="36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406126198"/>
                  </a:ext>
                </a:extLst>
              </a:tr>
            </a:tbl>
          </a:graphicData>
        </a:graphic>
      </p:graphicFrame>
      <p:sp>
        <p:nvSpPr>
          <p:cNvPr id="3" name="TextBox 2">
            <a:extLst>
              <a:ext uri="{FF2B5EF4-FFF2-40B4-BE49-F238E27FC236}">
                <a16:creationId xmlns:a16="http://schemas.microsoft.com/office/drawing/2014/main" id="{B1A25E74-C27C-476B-B905-2AF5EA29226A}"/>
              </a:ext>
            </a:extLst>
          </p:cNvPr>
          <p:cNvSpPr txBox="1"/>
          <p:nvPr/>
        </p:nvSpPr>
        <p:spPr>
          <a:xfrm>
            <a:off x="838200" y="419152"/>
            <a:ext cx="10515600" cy="707886"/>
          </a:xfrm>
          <a:prstGeom prst="rect">
            <a:avLst/>
          </a:prstGeom>
          <a:solidFill>
            <a:srgbClr val="FFFF00"/>
          </a:solidFill>
        </p:spPr>
        <p:txBody>
          <a:bodyPr wrap="square" rtlCol="0">
            <a:spAutoFit/>
          </a:bodyPr>
          <a:lstStyle/>
          <a:p>
            <a:pPr algn="ctr"/>
            <a:r>
              <a:rPr lang="en-US" sz="4000" b="1" dirty="0">
                <a:latin typeface="Times New Roman" panose="02020603050405020304" pitchFamily="18" charset="0"/>
                <a:cs typeface="Times New Roman" panose="02020603050405020304" pitchFamily="18" charset="0"/>
              </a:rPr>
              <a:t>Growth in Payroll Cut in Half</a:t>
            </a:r>
          </a:p>
        </p:txBody>
      </p:sp>
    </p:spTree>
    <p:extLst>
      <p:ext uri="{BB962C8B-B14F-4D97-AF65-F5344CB8AC3E}">
        <p14:creationId xmlns:p14="http://schemas.microsoft.com/office/powerpoint/2010/main" val="3986286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0000000-0008-0000-0300-000002000000}"/>
              </a:ext>
            </a:extLst>
          </p:cNvPr>
          <p:cNvGraphicFramePr/>
          <p:nvPr>
            <p:extLst>
              <p:ext uri="{D42A27DB-BD31-4B8C-83A1-F6EECF244321}">
                <p14:modId xmlns:p14="http://schemas.microsoft.com/office/powerpoint/2010/main" val="483999282"/>
              </p:ext>
            </p:extLst>
          </p:nvPr>
        </p:nvGraphicFramePr>
        <p:xfrm>
          <a:off x="504825" y="1157697"/>
          <a:ext cx="11192461" cy="529937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D1476A58-7D8C-4AF6-8070-44F4AEA58AB1}"/>
              </a:ext>
            </a:extLst>
          </p:cNvPr>
          <p:cNvSpPr txBox="1"/>
          <p:nvPr/>
        </p:nvSpPr>
        <p:spPr>
          <a:xfrm>
            <a:off x="838200" y="400929"/>
            <a:ext cx="10515600" cy="646331"/>
          </a:xfrm>
          <a:prstGeom prst="rect">
            <a:avLst/>
          </a:prstGeom>
          <a:solidFill>
            <a:srgbClr val="FFFF00"/>
          </a:solid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Recession Years Reveal a Clear Spending Trough</a:t>
            </a:r>
          </a:p>
        </p:txBody>
      </p:sp>
    </p:spTree>
    <p:extLst>
      <p:ext uri="{BB962C8B-B14F-4D97-AF65-F5344CB8AC3E}">
        <p14:creationId xmlns:p14="http://schemas.microsoft.com/office/powerpoint/2010/main" val="4025872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2165</TotalTime>
  <Words>1263</Words>
  <Application>Microsoft Office PowerPoint</Application>
  <PresentationFormat>Widescreen</PresentationFormat>
  <Paragraphs>221</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THE UNITED STATES CONFERENCE OF MAYORS WATER COUNCIL</vt:lpstr>
      <vt:lpstr>How will the covid-19 pandemic recession impact municipal water and sewer utility services and infrastructure?</vt:lpstr>
      <vt:lpstr>What Happened Last Time?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POINTS</vt:lpstr>
      <vt:lpstr>SUMMARY POINTS</vt:lpstr>
      <vt:lpstr>IMPLICATIONS FOR THE COVID-19 PANDEMIC INDUCED RECESSION</vt:lpstr>
      <vt:lpstr>IMPLICATIONS FOR THE COVID-19 PANDEMIC INDUCED RECESSION</vt:lpstr>
      <vt:lpstr>IMPLICATIONS FOR THE COVID-19 PANDEMIC INDUCED RECESSION</vt:lpstr>
      <vt:lpstr>IMPLICATIONS FOR THE COVID-19 PANDEMIC INDUCED RECESSION</vt:lpstr>
      <vt:lpstr>IMPLICATIONS FOR THE COVID-19 PANDEMIC INDUCED RECESSION</vt:lpstr>
      <vt:lpstr>CONGRESSIONAL INTERVENTION</vt:lpstr>
      <vt:lpstr>CONGRESSIONAL INTERVENTION</vt:lpstr>
      <vt:lpstr>CONGRESSIONAL INTERVENTION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 Anderson</dc:creator>
  <cp:lastModifiedBy>Rich Anderson</cp:lastModifiedBy>
  <cp:revision>112</cp:revision>
  <cp:lastPrinted>2020-06-29T12:51:04Z</cp:lastPrinted>
  <dcterms:created xsi:type="dcterms:W3CDTF">2020-06-27T13:26:22Z</dcterms:created>
  <dcterms:modified xsi:type="dcterms:W3CDTF">2020-07-29T14:55:13Z</dcterms:modified>
</cp:coreProperties>
</file>