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4" r:id="rId5"/>
  </p:sldMasterIdLst>
  <p:notesMasterIdLst>
    <p:notesMasterId r:id="rId31"/>
  </p:notesMasterIdLst>
  <p:handoutMasterIdLst>
    <p:handoutMasterId r:id="rId32"/>
  </p:handoutMasterIdLst>
  <p:sldIdLst>
    <p:sldId id="922" r:id="rId6"/>
    <p:sldId id="923" r:id="rId7"/>
    <p:sldId id="258" r:id="rId8"/>
    <p:sldId id="259" r:id="rId9"/>
    <p:sldId id="260" r:id="rId10"/>
    <p:sldId id="261" r:id="rId11"/>
    <p:sldId id="467" r:id="rId12"/>
    <p:sldId id="313" r:id="rId13"/>
    <p:sldId id="924" r:id="rId14"/>
    <p:sldId id="466" r:id="rId15"/>
    <p:sldId id="462" r:id="rId16"/>
    <p:sldId id="463" r:id="rId17"/>
    <p:sldId id="465" r:id="rId18"/>
    <p:sldId id="263" r:id="rId19"/>
    <p:sldId id="363" r:id="rId20"/>
    <p:sldId id="297" r:id="rId21"/>
    <p:sldId id="921" r:id="rId22"/>
    <p:sldId id="718" r:id="rId23"/>
    <p:sldId id="728" r:id="rId24"/>
    <p:sldId id="729" r:id="rId25"/>
    <p:sldId id="731" r:id="rId26"/>
    <p:sldId id="733" r:id="rId27"/>
    <p:sldId id="727" r:id="rId28"/>
    <p:sldId id="732" r:id="rId29"/>
    <p:sldId id="314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Montserrat SemiBold" panose="020B0604020202020204" charset="0"/>
      <p:bold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0F256-AACE-4FA4-B252-22DC4FF356A9}" v="1081" dt="2020-01-23T15:23:56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886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C5CC-1E69-4E04-96B0-2086414F7CAD}" type="datetimeFigureOut">
              <a:rPr lang="en-CA" smtClean="0"/>
              <a:t>2020-01-30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B1E0-1F20-47A5-9D36-64A61D54FC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7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BE20B-8CDC-402C-A11A-A5265FD82F76}" type="datetimeFigureOut">
              <a:rPr lang="en-CA" smtClean="0"/>
              <a:t>2020-01-30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9AF11-9512-473E-87A9-64BADD7F7F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71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General:</a:t>
            </a:r>
          </a:p>
          <a:p>
            <a:r>
              <a:rPr lang="en-US"/>
              <a:t>               - Currently working on the 5th </a:t>
            </a:r>
            <a:r>
              <a:rPr lang="en-US" err="1"/>
              <a:t>highrise</a:t>
            </a:r>
            <a:r>
              <a:rPr lang="en-US"/>
              <a:t> building on the campus + "centers of energy" (low rise meeting buildings) + the spheres</a:t>
            </a:r>
          </a:p>
          <a:p>
            <a:r>
              <a:rPr lang="en-US"/>
              <a:t>               - 1.1 MM each </a:t>
            </a:r>
            <a:r>
              <a:rPr lang="en-US" err="1"/>
              <a:t>highrise</a:t>
            </a:r>
            <a:r>
              <a:rPr lang="en-US"/>
              <a:t> building; Total ~5MM SF</a:t>
            </a:r>
          </a:p>
          <a:p>
            <a:r>
              <a:rPr lang="en-US"/>
              <a:t>Role: </a:t>
            </a:r>
          </a:p>
          <a:p>
            <a:r>
              <a:rPr lang="en-US"/>
              <a:t>               - Mechanical/Plumbing, lighting design, design assist role </a:t>
            </a:r>
          </a:p>
          <a:p>
            <a:r>
              <a:rPr lang="en-US"/>
              <a:t>               - Built ecology, full service on everything. Energy model, daylight model, spheres (comfort and light modeling)</a:t>
            </a:r>
          </a:p>
          <a:p>
            <a:r>
              <a:rPr lang="en-US"/>
              <a:t>District Energy</a:t>
            </a:r>
          </a:p>
          <a:p>
            <a:r>
              <a:rPr lang="en-US"/>
              <a:t>               - Old converted parking garage to a data center, Amazon purchased the land from them. </a:t>
            </a:r>
          </a:p>
          <a:p>
            <a:r>
              <a:rPr lang="en-US"/>
              <a:t>               - Brokering the deal was challenge</a:t>
            </a:r>
          </a:p>
          <a:p>
            <a:r>
              <a:rPr lang="en-US"/>
              <a:t>                              ○ We were the technical arm in figuring out how this is going to work</a:t>
            </a:r>
          </a:p>
          <a:p>
            <a:r>
              <a:rPr lang="en-US"/>
              <a:t>                              ○ Deal is predicated on how much heat is used</a:t>
            </a:r>
          </a:p>
          <a:p>
            <a:r>
              <a:rPr lang="en-US"/>
              <a:t>                              ○ Tracking (M&amp;V) to make sure amazon meets it’s obligations in terms of heat consumption</a:t>
            </a:r>
          </a:p>
          <a:p>
            <a:r>
              <a:rPr lang="en-US"/>
              <a:t>                              ○ Amazon property development firm who led the charge, evangelist</a:t>
            </a:r>
          </a:p>
          <a:p>
            <a:r>
              <a:rPr lang="en-US"/>
              <a:t>                              ○ We were the Amazon technical deal. They had their own engineer. </a:t>
            </a:r>
          </a:p>
          <a:p>
            <a:r>
              <a:rPr lang="en-US"/>
              <a:t>               - Win - win for Amazon and data center owner</a:t>
            </a:r>
          </a:p>
          <a:p>
            <a:r>
              <a:rPr lang="en-US"/>
              <a:t>                              ○ Data center saved on cooling tower use and water use</a:t>
            </a:r>
          </a:p>
          <a:p>
            <a:r>
              <a:rPr lang="en-US"/>
              <a:t>                              ○ Allowed data center to expand</a:t>
            </a:r>
          </a:p>
          <a:p>
            <a:r>
              <a:rPr lang="en-US"/>
              <a:t>               - 3rd party was created, owns the pipe across the street</a:t>
            </a:r>
          </a:p>
          <a:p>
            <a:r>
              <a:rPr lang="en-US"/>
              <a:t>               - Harvests waste heat for the entire campus, use of hydronic heat in buildings</a:t>
            </a:r>
          </a:p>
          <a:p>
            <a:r>
              <a:rPr lang="en-US"/>
              <a:t>                              ○ Enables all buildings to meet code with the same system</a:t>
            </a:r>
          </a:p>
          <a:p>
            <a:r>
              <a:rPr lang="en-US"/>
              <a:t>               - Each building has it's own central plant</a:t>
            </a:r>
          </a:p>
          <a:p>
            <a:r>
              <a:rPr lang="en-US"/>
              <a:t>               - Supplement with hot water boilers </a:t>
            </a:r>
          </a:p>
          <a:p>
            <a:pPr defTabSz="924916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/>
            <a:fld id="{00C9AF11-9512-473E-87A9-64BADD7F7F47}" type="slidenum">
              <a:rPr lang="en-CA" sz="1800" kern="0">
                <a:solidFill>
                  <a:sysClr val="windowText" lastClr="000000"/>
                </a:solidFill>
              </a:rPr>
              <a:pPr defTabSz="924916"/>
              <a:t>15</a:t>
            </a:fld>
            <a:endParaRPr lang="en-CA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4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Tweak bullet points to better speak to the various systems, and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95DC-71B3-4B13-AFA1-34385CB7437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5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AF11-9512-473E-87A9-64BADD7F7F4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18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solidFill>
                  <a:srgbClr val="FF0000"/>
                </a:solidFill>
              </a:rPr>
              <a:t>Program Summary:</a:t>
            </a:r>
          </a:p>
          <a:p>
            <a:endParaRPr lang="en-US" sz="1000"/>
          </a:p>
          <a:p>
            <a:pPr>
              <a:buFont typeface="Wingdings" panose="05000000000000000000" pitchFamily="2" charset="2"/>
              <a:buChar char="q"/>
            </a:pPr>
            <a:r>
              <a:rPr lang="en-US" sz="1000"/>
              <a:t>5.2M SF  Office Space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000"/>
              <a:t>1.06M SF Retail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000"/>
              <a:t>2,000 Units Residential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000"/>
              <a:t>700 Hotel Rooms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000"/>
              <a:t>250,000 SF Food and Beverage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000"/>
              <a:t>190,000 SF Entertainment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/>
            <a:fld id="{00C9AF11-9512-473E-87A9-64BADD7F7F47}" type="slidenum">
              <a:rPr lang="en-CA" sz="1800" kern="0">
                <a:solidFill>
                  <a:sysClr val="windowText" lastClr="000000"/>
                </a:solidFill>
              </a:rPr>
              <a:pPr defTabSz="924916"/>
              <a:t>17</a:t>
            </a:fld>
            <a:endParaRPr lang="en-CA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7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Tweak bullet points to better speak to the various systems, and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95DC-71B3-4B13-AFA1-34385CB7437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8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Tweak bullet points to better speak to the various systems, and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95DC-71B3-4B13-AFA1-34385CB7437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4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Tweak bullet points to better speak to the various systems, and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95DC-71B3-4B13-AFA1-34385CB7437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2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Tweak bullet points to better speak to the various systems, and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95DC-71B3-4B13-AFA1-34385CB7437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Tweak bullet points to better speak to the various systems, and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95DC-71B3-4B13-AFA1-34385CB7437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4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Tweak bullet points to better speak to the various systems, and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B95DC-71B3-4B13-AFA1-34385CB74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1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9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8318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project title here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98714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1"/>
            <a:ext cx="6858000" cy="6857999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8773886" y="620713"/>
            <a:ext cx="3191102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773886" y="1844675"/>
            <a:ext cx="3191101" cy="43588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Montserrat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18928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5" name="Imag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21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7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910489" y="0"/>
            <a:ext cx="5281511" cy="2997201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8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699000" cy="754748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en-CA" dirty="0"/>
              <a:t>Insert project title here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699000" cy="19458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Montserrat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0"/>
            <a:ext cx="5207100" cy="2997201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cxnSp>
        <p:nvCxnSpPr>
          <p:cNvPr id="12" name="Connecteur droit 15"/>
          <p:cNvCxnSpPr/>
          <p:nvPr userDrawn="1"/>
        </p:nvCxnSpPr>
        <p:spPr>
          <a:xfrm>
            <a:off x="691048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91579" y="4257675"/>
            <a:ext cx="4699000" cy="19458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Montserrat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30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91579" y="3281363"/>
            <a:ext cx="4698999" cy="754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endParaRPr lang="en-CA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76113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  <a:prstGeom prst="rect">
            <a:avLst/>
          </a:prstGeom>
        </p:spPr>
        <p:txBody>
          <a:bodyPr/>
          <a:lstStyle>
            <a:lvl1pPr marL="228600" indent="-228600">
              <a:buFont typeface="Montserrat" panose="00000500000000000000" pitchFamily="2" charset="0"/>
              <a:buChar char="−"/>
              <a:defRPr sz="2400">
                <a:latin typeface="Montserrat" panose="00000500000000000000" pitchFamily="2" charset="0"/>
              </a:defRPr>
            </a:lvl1pPr>
            <a:lvl2pPr marL="685800" indent="-228600">
              <a:buFont typeface="Montserrat" panose="00000500000000000000" pitchFamily="2" charset="0"/>
              <a:buChar char="−"/>
              <a:defRPr sz="2000">
                <a:latin typeface="Montserrat" panose="00000500000000000000" pitchFamily="2" charset="0"/>
              </a:defRPr>
            </a:lvl2pPr>
            <a:lvl3pPr marL="1143000" indent="-228600">
              <a:buFont typeface="Montserrat" panose="00000500000000000000" pitchFamily="2" charset="0"/>
              <a:buChar char="−"/>
              <a:defRPr sz="1800">
                <a:latin typeface="Montserrat" panose="00000500000000000000" pitchFamily="2" charset="0"/>
              </a:defRPr>
            </a:lvl3pPr>
            <a:lvl4pPr marL="1600200" indent="-228600">
              <a:buFont typeface="Montserrat" panose="00000500000000000000" pitchFamily="2" charset="0"/>
              <a:buChar char="−"/>
              <a:defRPr sz="1600">
                <a:latin typeface="Montserrat" panose="00000500000000000000" pitchFamily="2" charset="0"/>
              </a:defRPr>
            </a:lvl4pPr>
            <a:lvl5pPr marL="2057400" indent="-228600">
              <a:buFont typeface="Montserrat" panose="00000500000000000000" pitchFamily="2" charset="0"/>
              <a:buChar char="−"/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project title here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8107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7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  <a:prstGeom prst="rect">
            <a:avLst/>
          </a:prstGeom>
        </p:spPr>
        <p:txBody>
          <a:bodyPr/>
          <a:lstStyle>
            <a:lvl1pPr marL="2286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1pPr>
            <a:lvl2pPr marL="6858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2pPr>
            <a:lvl3pPr marL="11430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3pPr>
            <a:lvl4pPr marL="16002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4pPr>
            <a:lvl5pPr marL="20574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  <a:prstGeom prst="rect">
            <a:avLst/>
          </a:prstGeom>
        </p:spPr>
        <p:txBody>
          <a:bodyPr/>
          <a:lstStyle>
            <a:lvl1pPr marL="2286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1pPr>
            <a:lvl2pPr marL="6858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2pPr>
            <a:lvl3pPr marL="11430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3pPr>
            <a:lvl4pPr marL="16002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4pPr>
            <a:lvl5pPr marL="2057400" indent="-228600">
              <a:buFont typeface="Calibri" panose="020F0502020204030204" pitchFamily="34" charset="0"/>
              <a:buChar char="−"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0" name="Connecteur droit 3"/>
          <p:cNvCxnSpPr>
            <a:stCxn id="7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52545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145" y="2777516"/>
            <a:ext cx="9769580" cy="706347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745D-AC6A-4799-8EF1-8ED60ED7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145" y="4581123"/>
            <a:ext cx="9766300" cy="3323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_Main Header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145" y="2777516"/>
            <a:ext cx="9769580" cy="706347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745D-AC6A-4799-8EF1-8ED60ED7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145" y="4581123"/>
            <a:ext cx="9766300" cy="3323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ull 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145" y="4581123"/>
            <a:ext cx="9769580" cy="706347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745D-AC6A-4799-8EF1-8ED60ED7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145" y="5404079"/>
            <a:ext cx="9766300" cy="3323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_Full Image Header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145" y="4581123"/>
            <a:ext cx="9769580" cy="706347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745D-AC6A-4799-8EF1-8ED60ED7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145" y="5404079"/>
            <a:ext cx="9766300" cy="3323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4A2B87-4A03-44B5-9461-C3D9317D6B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37263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F73759-DD91-49A4-9CF1-13AC170A5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0863" y="2273645"/>
            <a:ext cx="5818293" cy="706347"/>
          </a:xfrm>
        </p:spPr>
        <p:txBody>
          <a:bodyPr wrap="square" lIns="45720" tIns="0" rIns="45720" bIns="0" anchor="b" anchorCtr="0">
            <a:noAutofit/>
          </a:bodyPr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8824913-037D-47D6-AC44-88CC5294F0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0863" y="3096601"/>
            <a:ext cx="5811777" cy="332399"/>
          </a:xfrm>
        </p:spPr>
        <p:txBody>
          <a:bodyPr lIns="45720" tIns="0" rIns="4572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8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0000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0107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Header &amp; Vertical Imag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0863" y="2276877"/>
            <a:ext cx="5818293" cy="706347"/>
          </a:xfrm>
        </p:spPr>
        <p:txBody>
          <a:bodyPr wrap="square" lIns="45720" tIns="0" rIns="45720" bIns="0" anchor="b" anchorCtr="0">
            <a:no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745D-AC6A-4799-8EF1-8ED60ED7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0863" y="3099833"/>
            <a:ext cx="5811777" cy="332399"/>
          </a:xfrm>
        </p:spPr>
        <p:txBody>
          <a:bodyPr lIns="45720" tIns="0" rIns="4572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4A2B87-4A03-44B5-9461-C3D9317D6B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37263" cy="6858000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Horizontal Im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0863" y="2273645"/>
            <a:ext cx="5818293" cy="706347"/>
          </a:xfrm>
        </p:spPr>
        <p:txBody>
          <a:bodyPr wrap="square" lIns="45720" tIns="0" rIns="45720" bIns="0" anchor="b" anchorCtr="0">
            <a:noAutofit/>
          </a:bodyPr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745D-AC6A-4799-8EF1-8ED60ED7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0863" y="3096601"/>
            <a:ext cx="5811777" cy="332399"/>
          </a:xfrm>
        </p:spPr>
        <p:txBody>
          <a:bodyPr lIns="45720" tIns="0" rIns="4572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3729C65-69B2-4286-848C-D27296206A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5425" y="4579938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218F92-5EBF-42EA-8779-1A72759ECC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96229" y="4579938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B613E12-C1C4-4D14-A670-625C276272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5425" y="198005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2784D7E-0531-4540-A931-709367B744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96229" y="198005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D0CE9F8-C0C3-4521-BA8C-3A72726D90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5425" y="2386013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FC69AC-D763-4531-BEFD-FF1D25008DD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6229" y="2386013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Horizontal Imag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425" y="2384282"/>
            <a:ext cx="11743731" cy="988511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745D-AC6A-4799-8EF1-8ED60ED7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425" y="3485207"/>
            <a:ext cx="11730579" cy="3323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B613E12-C1C4-4D14-A670-625C276272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5425" y="198005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2784D7E-0531-4540-A931-709367B744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96229" y="198005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D0CE9F8-C0C3-4521-BA8C-3A72726D90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67720" y="198295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FC69AC-D763-4531-BEFD-FF1D25008DD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8524" y="198295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4A2B87-4A03-44B5-9461-C3D9317D6B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54737" y="0"/>
            <a:ext cx="6037263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381" y="2393475"/>
            <a:ext cx="5818293" cy="706347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745D-AC6A-4799-8EF1-8ED60ED7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381" y="4581525"/>
            <a:ext cx="5811777" cy="33239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EC2E734-BE54-41DE-BB95-53C4550164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5425" y="198005"/>
            <a:ext cx="1188720" cy="118872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t" anchorCtr="0">
            <a:noAutofit/>
          </a:bodyPr>
          <a:lstStyle>
            <a:lvl1pPr marL="0" indent="0" algn="l">
              <a:buNone/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098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448F-84CB-48ED-AB56-5CBA0AFD3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6" y="2276877"/>
            <a:ext cx="3840162" cy="706347"/>
          </a:xfrm>
        </p:spPr>
        <p:txBody>
          <a:bodyPr lIns="0" tIns="0" rIns="0" bIns="0" anchor="t" anchorCtr="0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4D8E88-8259-415B-93A7-7F06DDD1A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25" y="2496329"/>
            <a:ext cx="4829175" cy="517065"/>
          </a:xfr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0201E6-5804-4928-8E92-BCD49C580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125" y="3049008"/>
            <a:ext cx="4829175" cy="517065"/>
          </a:xfr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D8962F2-B9AB-4D51-B774-B4F46CD982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5125" y="3601687"/>
            <a:ext cx="4829175" cy="517065"/>
          </a:xfr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83F39A1-56CE-4EC2-8F71-C82DF7B58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125" y="4154366"/>
            <a:ext cx="4829175" cy="517065"/>
          </a:xfr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EAD9467-DA5A-4B12-ACA4-FE277032E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5125" y="4707045"/>
            <a:ext cx="4829175" cy="517065"/>
          </a:xfr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B226031-5346-446C-8D9D-B98B35F01F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5125" y="5259724"/>
            <a:ext cx="4829175" cy="517065"/>
          </a:xfr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4C270A9-2559-45DA-A4A2-2C85A54FEE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5125" y="5812400"/>
            <a:ext cx="4829175" cy="517065"/>
          </a:xfrm>
        </p:spPr>
        <p:txBody>
          <a:bodyPr wrap="square" lIns="91440" tIns="91440" rIns="91440" bIns="9144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9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381" y="3765641"/>
            <a:ext cx="8778919" cy="706347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US" dirty="0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4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96BF03-815A-4292-8911-58B3CD8AF2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8260" y="1"/>
            <a:ext cx="9003739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Divider &amp; Imag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96BF03-815A-4292-8911-58B3CD8AF2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8260" y="1"/>
            <a:ext cx="9003739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63F1-16AD-4A60-BB0C-94744228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8778875" cy="2084388"/>
          </a:xfrm>
        </p:spPr>
        <p:txBody>
          <a:bodyPr lIns="0" tIns="0" rIns="0" bIns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0B03FA-971A-47A6-9434-10D2F9166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3484563"/>
            <a:ext cx="5815013" cy="55399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dirty="0"/>
              <a:t>Source name</a:t>
            </a:r>
          </a:p>
          <a:p>
            <a:pPr lvl="0"/>
            <a:r>
              <a:rPr lang="en-US" dirty="0"/>
              <a:t>Source extra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132D1BE-4644-4AAD-92C5-5BF1167FC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80408" y="4581525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A45C3BF-CCCC-4656-8487-7BE523E363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8987" y="2386014"/>
            <a:ext cx="4827587" cy="427989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105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Section Highligh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63F1-16AD-4A60-BB0C-94744228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8778875" cy="2084388"/>
          </a:xfrm>
        </p:spPr>
        <p:txBody>
          <a:bodyPr lIns="0" tIns="0" rIns="0" bIns="0"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0B03FA-971A-47A6-9434-10D2F9166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3484563"/>
            <a:ext cx="5815013" cy="55399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  <a:p>
            <a:pPr lvl="0"/>
            <a:r>
              <a:rPr lang="en-US" dirty="0"/>
              <a:t>Source extra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132D1BE-4644-4AAD-92C5-5BF1167FC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80408" y="4581525"/>
            <a:ext cx="2852928" cy="2084387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A45C3BF-CCCC-4656-8487-7BE523E363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8987" y="2386014"/>
            <a:ext cx="4827587" cy="4279898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878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6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Section Highlight (2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63F1-16AD-4A60-BB0C-94744228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7600"/>
            <a:ext cx="5815013" cy="2084388"/>
          </a:xfrm>
        </p:spPr>
        <p:txBody>
          <a:bodyPr lIns="0" tIns="0" rIns="0" bIns="0"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132D1BE-4644-4AAD-92C5-5BF1167FC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43782" y="4581525"/>
            <a:ext cx="5048217" cy="2276475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A45C3BF-CCCC-4656-8487-7BE523E363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8987" y="0"/>
            <a:ext cx="5053013" cy="4471988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773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5E37-2E65-4BF6-B75C-6F1313F61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9766300" cy="4279901"/>
          </a:xfrm>
        </p:spPr>
        <p:txBody>
          <a:bodyPr lIns="0" tIns="0" rIns="0" bIns="0"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10ED-F88C-4D55-9CCA-73FF11B8D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425" y="4581525"/>
            <a:ext cx="9766300" cy="38779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5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Key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5E37-2E65-4BF6-B75C-6F1313F61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9766300" cy="4279901"/>
          </a:xfrm>
        </p:spPr>
        <p:txBody>
          <a:bodyPr lIns="0" tIns="0" rIns="0" bIns="0"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10ED-F88C-4D55-9CCA-73FF11B8D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425" y="4581525"/>
            <a:ext cx="9766300" cy="38779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3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84CD-AD97-41C0-835B-C48FE3543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1563" y="192087"/>
            <a:ext cx="5815012" cy="6473826"/>
          </a:xfrm>
        </p:spPr>
        <p:txBody>
          <a:bodyPr lIns="45720" tIns="45720" rIns="45720" bIns="45720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AF6CF1D-691C-45FA-8588-E78261AF5A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796" y="192088"/>
            <a:ext cx="5866467" cy="647382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334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7B07-2152-4355-A580-20E2B43AC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8778875" cy="1536701"/>
          </a:xfrm>
        </p:spPr>
        <p:txBody>
          <a:bodyPr lIns="0" tIns="0" rIns="0" bIns="0"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62C56-2902-468A-BD91-50E359107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425" y="1838325"/>
            <a:ext cx="8778875" cy="48275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/>
            </a:lvl1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7B07-2152-4355-A580-20E2B43AC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11741150" cy="1536701"/>
          </a:xfrm>
        </p:spPr>
        <p:txBody>
          <a:bodyPr lIns="0" tIns="0" rIns="0" bIns="0"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A96A6-D267-4133-A8D2-6F2FA545FA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5425" y="1838325"/>
            <a:ext cx="11741150" cy="4827588"/>
          </a:xfrm>
          <a:noFill/>
        </p:spPr>
        <p:txBody>
          <a:bodyPr lIns="91440" tIns="91440" rIns="91440" bIns="91440"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26751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7B07-2152-4355-A580-20E2B43AC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8778875" cy="1536701"/>
          </a:xfrm>
        </p:spPr>
        <p:txBody>
          <a:bodyPr lIns="0" tIns="0" rIns="0" bIns="0"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62C56-2902-468A-BD91-50E359107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425" y="1838325"/>
            <a:ext cx="5815013" cy="4827588"/>
          </a:xfrm>
        </p:spPr>
        <p:txBody>
          <a:bodyPr rIns="91440">
            <a:noAutofit/>
          </a:bodyPr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B842AD-7670-4374-A600-46317375C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1564" y="1838325"/>
            <a:ext cx="5815013" cy="4827588"/>
          </a:xfrm>
        </p:spPr>
        <p:txBody>
          <a:bodyPr rIns="91440">
            <a:noAutofit/>
          </a:bodyPr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7B07-2152-4355-A580-20E2B43AC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11741150" cy="1536701"/>
          </a:xfrm>
        </p:spPr>
        <p:txBody>
          <a:bodyPr lIns="0" tIns="0" rIns="0" bIns="0"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CD0535-0F5B-4B82-A88A-D188E237F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125" y="1837973"/>
            <a:ext cx="3841750" cy="48275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790C17-A492-4A61-9477-9F5E93C3B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0222" y="1837973"/>
            <a:ext cx="3841750" cy="48275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61D9AE-760B-487A-A6A6-206053E84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028" y="1837973"/>
            <a:ext cx="3841750" cy="48275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FBB6DFA-2B8E-4B01-9B73-C9FBC8424C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51563" y="0"/>
            <a:ext cx="6040437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82D171-11B7-491B-A82C-A5DF07BEF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424" y="192088"/>
            <a:ext cx="4827589" cy="647382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800"/>
              </a:spcBef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19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83666-F75E-482D-A6FA-641022A4D7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425" y="192088"/>
            <a:ext cx="8778875" cy="647382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800"/>
              </a:spcBef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428609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Header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96BF03-815A-4292-8911-58B3CD8AF2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8260" y="1"/>
            <a:ext cx="9003739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_Header &amp; Vertical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96BF03-815A-4292-8911-58B3CD8AF2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8261" y="1"/>
            <a:ext cx="4444354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E44DEB-C72C-49E6-AAD6-FF3D10DD4D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8016" y="0"/>
            <a:ext cx="4443984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_Header &amp; Landscape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E58005D-EF35-46A7-A51D-FCECB22DAE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91097" y="3484563"/>
            <a:ext cx="9000903" cy="337343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C0AB6FF-DCCB-450A-B1FB-849D57FF55C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1097" y="0"/>
            <a:ext cx="9000903" cy="337343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_Header &amp; Vertical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96BF03-815A-4292-8911-58B3CD8AF2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8261" y="1"/>
            <a:ext cx="4444354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E44DEB-C72C-49E6-AAD6-FF3D10DD4D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8016" y="0"/>
            <a:ext cx="4443984" cy="337343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E58005D-EF35-46A7-A51D-FCECB22DAE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48016" y="3484563"/>
            <a:ext cx="4443984" cy="337343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A78373-AA87-41D7-853F-DFCC11A0A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11741150" cy="706347"/>
          </a:xfrm>
        </p:spPr>
        <p:txBody>
          <a:bodyPr lIns="0" tIns="0" rIns="0" bIns="0" anchor="t" anchorCtr="0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7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Project Divider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A78373-AA87-41D7-853F-DFCC11A0A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7"/>
            <a:ext cx="11741150" cy="706347"/>
          </a:xfrm>
        </p:spPr>
        <p:txBody>
          <a:bodyPr lIns="0" tIns="0" rIns="0" bIns="0" anchor="t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6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_Header &amp; Landscape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E44DEB-C72C-49E6-AAD6-FF3D10DD4D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8016" y="0"/>
            <a:ext cx="4443984" cy="337343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E58005D-EF35-46A7-A51D-FCECB22DAE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91097" y="3484563"/>
            <a:ext cx="9000903" cy="337343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15B6702-2BB5-4EF9-A59B-240B442D40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1097" y="-1"/>
            <a:ext cx="4443984" cy="337343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_Header &amp; Photo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E44DEB-C72C-49E6-AAD6-FF3D10DD4D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8016" y="0"/>
            <a:ext cx="4443984" cy="337343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15B6702-2BB5-4EF9-A59B-240B442D40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1097" y="-1"/>
            <a:ext cx="4443984" cy="337343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8C88F9F-348A-4364-9EE8-8C0DEE5B30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46124" y="3484563"/>
            <a:ext cx="4443984" cy="337343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A593FCF-17C0-479E-B04A-0E63B029CC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89205" y="3484563"/>
            <a:ext cx="4443984" cy="337343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_Header &amp; Photo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2DA7688-71B1-42D5-82A2-268250A2D8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88261" y="4581530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47EE281-880B-45F0-B074-033CD4722F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9065" y="4581530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96BF03-815A-4292-8911-58B3CD8AF2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8261" y="192083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5E1E6CB-913F-43AE-B1E0-F0DD58F82E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59065" y="192083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184C5DD-5D0A-4504-963B-1FEE959473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8261" y="2386807"/>
            <a:ext cx="285292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348DECA0-FB88-4ACE-933A-57D8943B31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59065" y="238680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BF6568E-A521-4BEC-9ED4-21D98FD9C2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29679" y="4581530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B587688-B69C-40EF-91C3-BBFE9ED005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29679" y="192083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50CA21B-FA04-4E2C-841B-27DB418BC3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29679" y="238680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_Header &amp; Diagram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435-8FD0-413A-A957-DE89569D5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386013"/>
            <a:ext cx="2852738" cy="1536701"/>
          </a:xfrm>
        </p:spPr>
        <p:txBody>
          <a:bodyPr lIns="0" tIns="0" rIns="4572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9E69A8-61B8-42B6-B190-486A5F46D167}"/>
              </a:ext>
            </a:extLst>
          </p:cNvPr>
          <p:cNvSpPr/>
          <p:nvPr userDrawn="1"/>
        </p:nvSpPr>
        <p:spPr>
          <a:xfrm>
            <a:off x="3187700" y="0"/>
            <a:ext cx="9004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03388" y="0"/>
            <a:ext cx="10488611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706148" y="1019721"/>
            <a:ext cx="3267962" cy="5838279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7000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Landscape Phot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5FB8A3-20D6-484E-B829-C1E470BEB5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2386012"/>
            <a:ext cx="12191999" cy="4471987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C431B7-4ACA-47DA-AA1D-807B03CC2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4" y="192087"/>
            <a:ext cx="9766301" cy="2084387"/>
          </a:xfrm>
        </p:spPr>
        <p:txBody>
          <a:bodyPr lIns="0" tIns="0" rIns="0" bIns="0"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BB69-D8EF-4F81-AD65-6EA69644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275" y="4581525"/>
            <a:ext cx="7791450" cy="706347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Break!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F38C25A-12E6-4BB6-8F00-8C9421E14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7280" y="1570128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Break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BB69-D8EF-4F81-AD65-6EA69644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275" y="4581525"/>
            <a:ext cx="7791450" cy="706347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F38C25A-12E6-4BB6-8F00-8C9421E14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7280" y="1570128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BD14223-5A12-4119-806C-A8ED88F22710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82880" tIns="182880" rIns="182880" bIns="731520" anchor="ctr" anchorCtr="1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7405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EA0F16F-9BAF-4045-8940-C783109AFD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182880" tIns="182880" rIns="18288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483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5FB8A3-20D6-484E-B829-C1E470BEB5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5425" y="192086"/>
            <a:ext cx="11741150" cy="591982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4573-BF01-463E-959E-2076F933C1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5425" y="6119336"/>
            <a:ext cx="11741150" cy="738664"/>
          </a:xfrm>
        </p:spPr>
        <p:txBody>
          <a:bodyPr wrap="square" lIns="0" tIns="182880" rIns="0" bIns="274320" anchor="b">
            <a:sp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Project name, Location ©Photographer credit</a:t>
            </a:r>
          </a:p>
        </p:txBody>
      </p:sp>
    </p:spTree>
    <p:extLst>
      <p:ext uri="{BB962C8B-B14F-4D97-AF65-F5344CB8AC3E}">
        <p14:creationId xmlns:p14="http://schemas.microsoft.com/office/powerpoint/2010/main" val="27470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Horizontal Photo &amp;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5FB8A3-20D6-484E-B829-C1E470BEB5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5425" y="192086"/>
            <a:ext cx="11741150" cy="591982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4573-BF01-463E-959E-2076F933C1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5425" y="6119336"/>
            <a:ext cx="11741150" cy="738664"/>
          </a:xfrm>
        </p:spPr>
        <p:txBody>
          <a:bodyPr wrap="square" lIns="0" tIns="182880" rIns="0" bIns="274320" anchor="b">
            <a:sp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Project name, Location ©Photographer credit</a:t>
            </a:r>
          </a:p>
        </p:txBody>
      </p:sp>
    </p:spTree>
    <p:extLst>
      <p:ext uri="{BB962C8B-B14F-4D97-AF65-F5344CB8AC3E}">
        <p14:creationId xmlns:p14="http://schemas.microsoft.com/office/powerpoint/2010/main" val="21743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CB1643F-79DE-47DA-8142-34F9F14353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5424" y="192087"/>
            <a:ext cx="5815013" cy="647382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image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22FACD7-7040-409D-8AC6-0B4A9F1B04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51562" y="192088"/>
            <a:ext cx="5815013" cy="647382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 &amp; Cap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5FB8A3-20D6-484E-B829-C1E470BEB5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5425" y="192086"/>
            <a:ext cx="5815013" cy="591982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4573-BF01-463E-959E-2076F933C1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5425" y="6119336"/>
            <a:ext cx="5815013" cy="738664"/>
          </a:xfrm>
        </p:spPr>
        <p:txBody>
          <a:bodyPr wrap="square" lIns="0" tIns="182880" rIns="0" bIns="274320" anchor="b">
            <a:sp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Project name, Location ©Photographer credit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1DAFDCE-DFF2-4A60-8DC1-1DE172001D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1564" y="192086"/>
            <a:ext cx="5815013" cy="591982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2A3E11-2692-4F05-A050-671C808FF1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4" y="6119336"/>
            <a:ext cx="5815013" cy="738664"/>
          </a:xfrm>
        </p:spPr>
        <p:txBody>
          <a:bodyPr wrap="square" lIns="0" tIns="182880" rIns="0" bIns="274320" anchor="b">
            <a:sp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Project name, Location ©Photographer credit</a:t>
            </a:r>
          </a:p>
        </p:txBody>
      </p:sp>
    </p:spTree>
    <p:extLst>
      <p:ext uri="{BB962C8B-B14F-4D97-AF65-F5344CB8AC3E}">
        <p14:creationId xmlns:p14="http://schemas.microsoft.com/office/powerpoint/2010/main" val="24218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03388" y="0"/>
            <a:ext cx="10488611" cy="6858000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9215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Gallery &amp; Caption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5FB8A3-20D6-484E-B829-C1E470BEB50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181599" y="183797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C5077-DB3C-491F-B619-59FAD3C7594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53000" y="3812948"/>
            <a:ext cx="2286000" cy="2769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E5D5CDC3-18E9-4627-9A46-31705C68052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545270" y="183797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5FD69E54-31DB-4F95-8ACE-646A4A1069C0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9911882" y="183797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7D5A81B6-6D29-444A-A3A4-981710B5261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2817930" y="183797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0164D62-EE39-4DAC-80AF-F7B6913BBBFD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51318" y="183797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BC746EA-07A1-4B7E-A34C-405D9067B0A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16671" y="3812948"/>
            <a:ext cx="2286000" cy="2769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39E8B41-DD85-44F1-8556-36BC08BF1E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80341" y="3812948"/>
            <a:ext cx="2286000" cy="2769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08A5C05-DC58-414D-A723-712C4C7B114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5658" y="3812948"/>
            <a:ext cx="2286000" cy="2769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443AFA7-7AE7-4E81-A751-2A5EC2DBA1B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589329" y="3812948"/>
            <a:ext cx="2286000" cy="2769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B821C2A-9F0B-4F65-8074-14E6C079B24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53000" y="4471988"/>
            <a:ext cx="2286000" cy="2492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594E808-D560-46AA-8ADE-0889C57153F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16671" y="4471988"/>
            <a:ext cx="2286000" cy="2492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150E53CD-CB84-4722-943B-417306EB2A5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680341" y="4471988"/>
            <a:ext cx="2286000" cy="2492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829601D-1EDD-49B4-806E-6FE3FC55722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25658" y="4471988"/>
            <a:ext cx="2286000" cy="2492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9B4FFBF-ABAB-43F1-956D-282054C39EE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89329" y="4471988"/>
            <a:ext cx="2286000" cy="249299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4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&amp; Caption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5FB8A3-20D6-484E-B829-C1E470BEB5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5425" y="19208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47F4BF9-AA40-40DB-8158-9D0F95466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88105" y="19208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72E5805-D010-41B4-89A1-F7ACF22BD18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0785" y="19208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F8979C-B02C-4DF8-A217-04C29856B4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13465" y="19208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0FE6563-C109-4D8B-8CF7-F64D3C1906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5425" y="3497672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E9CC2DE-7BB8-4F3A-8E7B-6E22D27FED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188105" y="3497672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95FF82B-072E-4032-9591-2450B963894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150785" y="3497672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21BF19A-B942-40A3-BB61-3AF918B2E25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13465" y="3497672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C5077-DB3C-491F-B619-59FAD3C7594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5425" y="2386013"/>
            <a:ext cx="2852738" cy="9874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4BE40-62E6-4C31-814A-C890FB06810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88229" y="2386013"/>
            <a:ext cx="2852738" cy="98742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7CA069-DBB4-49CB-B94E-56A118FA591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51033" y="2386013"/>
            <a:ext cx="2852738" cy="9874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F31E8E5-C266-426C-9E40-D75EE7D0378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3838" y="2386013"/>
            <a:ext cx="2852738" cy="98742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AC7FCC6-B00E-48FA-82E6-A40EE54024A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177" y="5706293"/>
            <a:ext cx="2852738" cy="9874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FD647E1-4507-4243-9ED8-9AD37716E9D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187981" y="5706293"/>
            <a:ext cx="2852738" cy="98742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EB63EC2-DD00-46F0-9009-142F51FF1B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150785" y="5706293"/>
            <a:ext cx="2852738" cy="9874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03B00AC-CBE1-4F31-B706-EB8B130229D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13590" y="5706293"/>
            <a:ext cx="2852738" cy="98742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5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CB1643F-79DE-47DA-8142-34F9F14353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5425" y="192087"/>
            <a:ext cx="4827588" cy="647382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20A4A43-77BD-42F8-B039-43415D2C60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38989" y="192088"/>
            <a:ext cx="4827588" cy="318135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319128E-E9AE-4217-8E05-C378C84025E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8987" y="3484563"/>
            <a:ext cx="4827588" cy="318135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5FB8A3-20D6-484E-B829-C1E470BEB5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64137" y="192088"/>
            <a:ext cx="1865313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B413D068-D410-4E81-9AF6-CACC0A29219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64137" y="2387601"/>
            <a:ext cx="1865313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D5022EF-37BB-464B-AB91-9745311FBF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62550" y="4581526"/>
            <a:ext cx="1865313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5FB8A3-20D6-484E-B829-C1E470BEB5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5425" y="19208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47F4BF9-AA40-40DB-8158-9D0F95466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88105" y="19208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72E5805-D010-41B4-89A1-F7ACF22BD18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0785" y="19208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F8979C-B02C-4DF8-A217-04C29856B4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13465" y="19208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5CD73749-C4D0-4F69-8703-0E752773EA0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6203" y="2387601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6F9AAF7-4223-4EAD-8C80-AADC2B62D8A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188883" y="2387601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FDADDF3-826A-4BAC-AFED-421DE727310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51563" y="2387601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436D3E5-C781-4649-9E4C-6E770815B6E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14243" y="2387601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0FE6563-C109-4D8B-8CF7-F64D3C1906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5425" y="458152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E9CC2DE-7BB8-4F3A-8E7B-6E22D27FED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188105" y="458152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95FF82B-072E-4032-9591-2450B963894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150785" y="458152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21BF19A-B942-40A3-BB61-3AF918B2E25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13465" y="4581527"/>
            <a:ext cx="2852738" cy="20843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tIns="914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153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145" y="192088"/>
            <a:ext cx="6807305" cy="4827587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85000"/>
              </a:lnSpc>
              <a:spcBef>
                <a:spcPts val="1200"/>
              </a:spcBef>
              <a:defRPr sz="4000">
                <a:latin typeface="+mn-lt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Conclus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FBE-5E73-42E5-9116-3A9392D2A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145" y="192088"/>
            <a:ext cx="6807305" cy="4827587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85000"/>
              </a:lnSpc>
              <a:spcBef>
                <a:spcPts val="1200"/>
              </a:spcBef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B652C-351A-4E40-B681-CFD432DBB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Sign Of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56BB-BDD9-4014-BFC9-9CC2C13A2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2660650"/>
            <a:ext cx="11741150" cy="1536701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5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BO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60 State Street</a:t>
            </a:r>
          </a:p>
          <a:p>
            <a:pPr algn="ctr"/>
            <a:r>
              <a:rPr lang="en-US" dirty="0"/>
              <a:t>Boston, MA  02109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4AE2BFD-9BDC-4097-8C21-AE4DE5B747A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CHI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35 East Wacker Drive</a:t>
            </a:r>
          </a:p>
          <a:p>
            <a:pPr algn="ctr"/>
            <a:r>
              <a:rPr lang="en-US" dirty="0"/>
              <a:t>Suite 1800</a:t>
            </a:r>
          </a:p>
          <a:p>
            <a:pPr algn="ctr"/>
            <a:r>
              <a:rPr lang="en-US" dirty="0"/>
              <a:t>Chicago, IL  60601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78CA6E3-43C4-4C98-A7A0-7329DA719A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HOU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10370 Richmond Avenue</a:t>
            </a:r>
          </a:p>
          <a:p>
            <a:pPr algn="ctr"/>
            <a:r>
              <a:rPr lang="en-US" dirty="0"/>
              <a:t>Suite 475</a:t>
            </a:r>
          </a:p>
          <a:p>
            <a:pPr algn="ctr"/>
            <a:r>
              <a:rPr lang="en-US" dirty="0"/>
              <a:t>Houston, TX  77042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F99B06-8EF1-447D-B9BC-BA860A2880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10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1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703879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LA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12777 West Jefferson Boulevard</a:t>
            </a:r>
          </a:p>
          <a:p>
            <a:pPr algn="ctr"/>
            <a:r>
              <a:rPr lang="en-US" dirty="0"/>
              <a:t>Building D</a:t>
            </a:r>
          </a:p>
          <a:p>
            <a:pPr algn="ctr"/>
            <a:r>
              <a:rPr lang="en-US" dirty="0"/>
              <a:t>Los Angeles, CA  90066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4B7CB13-19A6-489D-A16A-E0598B489A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NJ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499 </a:t>
            </a:r>
            <a:r>
              <a:rPr lang="en-US" dirty="0" err="1"/>
              <a:t>Thornall</a:t>
            </a:r>
            <a:r>
              <a:rPr lang="en-US" dirty="0"/>
              <a:t> Street</a:t>
            </a:r>
          </a:p>
          <a:p>
            <a:pPr algn="ctr"/>
            <a:r>
              <a:rPr lang="en-US" dirty="0"/>
              <a:t>Edison, NJ  08837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40D8E55-56F6-4CA9-883D-650CE50388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NY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77 Water Street</a:t>
            </a:r>
          </a:p>
          <a:p>
            <a:pPr algn="ctr"/>
            <a:r>
              <a:rPr lang="en-US" dirty="0"/>
              <a:t>New York, NY  10005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05BC09-C251-4793-A31A-A67A8C3BB7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OAK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1330 Broadway</a:t>
            </a:r>
          </a:p>
          <a:p>
            <a:pPr algn="ctr"/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pPr algn="ctr"/>
            <a:r>
              <a:rPr lang="en-US" dirty="0"/>
              <a:t>Oakland, CA  94612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4F4411-7A9C-49C5-8A20-0760DC06F0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SF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560 Mission Street</a:t>
            </a:r>
          </a:p>
          <a:p>
            <a:pPr algn="ctr"/>
            <a:r>
              <a:rPr lang="en-US" dirty="0"/>
              <a:t>Suite 700</a:t>
            </a:r>
          </a:p>
          <a:p>
            <a:pPr algn="ctr"/>
            <a:r>
              <a:rPr lang="en-US" dirty="0"/>
              <a:t>San Francisco, CA  94105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58C24B2-9798-4E93-AE1B-B12C81D2D19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SEA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1191 Second Avenue</a:t>
            </a:r>
          </a:p>
          <a:p>
            <a:pPr algn="ctr"/>
            <a:r>
              <a:rPr lang="en-US" dirty="0"/>
              <a:t>Suite 400</a:t>
            </a:r>
          </a:p>
          <a:p>
            <a:pPr algn="ctr"/>
            <a:r>
              <a:rPr lang="en-US" dirty="0"/>
              <a:t>Seattle, WA  98101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60FDEAD-E1F6-4EBD-B308-DE2031222F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— DC"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92163-8835-4F0D-B565-A4BE9515ABC3}"/>
              </a:ext>
            </a:extLst>
          </p:cNvPr>
          <p:cNvSpPr/>
          <p:nvPr userDrawn="1"/>
        </p:nvSpPr>
        <p:spPr>
          <a:xfrm>
            <a:off x="0" y="3373438"/>
            <a:ext cx="12192000" cy="348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33EE8FE-3F9A-49F3-92E0-C879E2001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18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7413379-5E4D-4F62-8B10-F78CEA6EA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6412" y="5154768"/>
            <a:ext cx="3840480" cy="365760"/>
          </a:xfr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FD66BA7-ACDB-45E7-8706-824F65176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453" y="4215358"/>
            <a:ext cx="640080" cy="6400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E1DEBE-8734-4DE5-BC04-D41DD9B94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60" y="4215358"/>
            <a:ext cx="640080" cy="6400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0A1F32-FB88-434F-B069-124155E87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467" y="4215358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E7925-BB35-4CD5-92F0-77E85097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425" y="192088"/>
            <a:ext cx="11741150" cy="3181349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35153-8D7F-46D2-83DD-1006626BBDA7}"/>
              </a:ext>
            </a:extLst>
          </p:cNvPr>
          <p:cNvSpPr txBox="1"/>
          <p:nvPr userDrawn="1"/>
        </p:nvSpPr>
        <p:spPr>
          <a:xfrm>
            <a:off x="225424" y="5154768"/>
            <a:ext cx="384048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/>
              <a:t>1120 Connecticut Avenue NW</a:t>
            </a:r>
          </a:p>
          <a:p>
            <a:pPr algn="ctr"/>
            <a:r>
              <a:rPr lang="en-US" dirty="0"/>
              <a:t>Suite 1110</a:t>
            </a:r>
          </a:p>
          <a:p>
            <a:pPr algn="ctr"/>
            <a:r>
              <a:rPr lang="en-US" dirty="0"/>
              <a:t>Washington, DC  20036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E7AF1E3-9A86-4F0A-B749-1395122BB3E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AC91-54AB-4D40-99DE-F91FA7CD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E5FA185-BB46-4537-AB1C-B826C8AD98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" y="2667000"/>
            <a:ext cx="18288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70710" tIns="70710" anchor="t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0E934F-8D8C-4A00-B7A1-6EB7E1D18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4648200"/>
            <a:ext cx="1828800" cy="609600"/>
          </a:xfrm>
        </p:spPr>
        <p:txBody>
          <a:bodyPr/>
          <a:lstStyle>
            <a:lvl1pPr marL="0" indent="0" algn="ctr">
              <a:buNone/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38161E1-A011-433F-AC32-2CBD42767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2667000"/>
            <a:ext cx="18288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70710" tIns="70710" anchor="t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8F5D601-002F-43B4-AB8B-BD197531D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57600" y="4648200"/>
            <a:ext cx="1828800" cy="609600"/>
          </a:xfrm>
        </p:spPr>
        <p:txBody>
          <a:bodyPr/>
          <a:lstStyle>
            <a:lvl1pPr marL="0" indent="0" algn="ctr">
              <a:buNone/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3FFA01D-A46A-4626-8752-8327EF7A1E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29400" y="2667000"/>
            <a:ext cx="18288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70710" tIns="70710" anchor="t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788920B-D289-4FFF-AFA8-990D5B461A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4648200"/>
            <a:ext cx="1828800" cy="609600"/>
          </a:xfrm>
        </p:spPr>
        <p:txBody>
          <a:bodyPr/>
          <a:lstStyle>
            <a:lvl1pPr marL="0" indent="0" algn="ctr">
              <a:buNone/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5472016-0460-4B92-B474-3486EE9047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08127" y="2667000"/>
            <a:ext cx="18288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70710" tIns="70710" anchor="t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4759B2F-9064-477C-8AD2-BCE802E54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08127" y="4648200"/>
            <a:ext cx="1828800" cy="609600"/>
          </a:xfrm>
        </p:spPr>
        <p:txBody>
          <a:bodyPr/>
          <a:lstStyle>
            <a:lvl1pPr marL="0" indent="0" algn="ctr">
              <a:buNone/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7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F6B6F45-E44D-438C-A685-2F795393C9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6858000"/>
          </a:xfrm>
        </p:spPr>
        <p:txBody>
          <a:bodyPr lIns="176774" tIns="141419" anchor="t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203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:9 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8001" y="1875374"/>
            <a:ext cx="11359200" cy="1758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600"/>
              </a:lnSpc>
              <a:buClr>
                <a:schemeClr val="accent2"/>
              </a:buClr>
              <a:defRPr sz="2400" baseline="0">
                <a:latin typeface="Times New Roman"/>
                <a:cs typeface="Times New Roman"/>
              </a:defRPr>
            </a:lvl1pPr>
            <a:lvl2pPr marL="473937" indent="-236969">
              <a:lnSpc>
                <a:spcPts val="2600"/>
              </a:lnSpc>
              <a:buClr>
                <a:schemeClr val="accent2"/>
              </a:buClr>
              <a:buFont typeface="Lucida Grande"/>
              <a:buChar char="-"/>
              <a:defRPr sz="2400" baseline="0">
                <a:latin typeface="Times New Roman"/>
                <a:cs typeface="Times New Roman"/>
              </a:defRPr>
            </a:lvl2pPr>
            <a:lvl3pPr marL="710906" indent="-236969">
              <a:lnSpc>
                <a:spcPts val="2400"/>
              </a:lnSpc>
              <a:buClr>
                <a:srgbClr val="28AAE1"/>
              </a:buClr>
              <a:buFont typeface="Lucida Grande"/>
              <a:buChar char="-"/>
              <a:defRPr sz="2200" baseline="0">
                <a:latin typeface="Times New Roman"/>
                <a:cs typeface="Times New Roman"/>
              </a:defRPr>
            </a:lvl3pPr>
            <a:lvl4pPr marL="721766" indent="-234945">
              <a:lnSpc>
                <a:spcPts val="2400"/>
              </a:lnSpc>
              <a:buClr>
                <a:srgbClr val="28AAE1"/>
              </a:buClr>
              <a:buFont typeface="Lucida Grande"/>
              <a:buChar char="-"/>
              <a:defRPr sz="2200" baseline="0">
                <a:latin typeface="Times New Roman"/>
                <a:cs typeface="Times New Roman"/>
              </a:defRPr>
            </a:lvl4pPr>
            <a:lvl5pPr marL="721766" indent="-234945">
              <a:lnSpc>
                <a:spcPts val="2400"/>
              </a:lnSpc>
              <a:buClr>
                <a:srgbClr val="28AAE1"/>
              </a:buClr>
              <a:buFont typeface="Lucida Grande"/>
              <a:buChar char="-"/>
              <a:defRPr sz="2200" baseline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5881" y="190800"/>
            <a:ext cx="11361252" cy="581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200" baseline="0">
                <a:solidFill>
                  <a:schemeClr val="accent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528000" y="6258000"/>
            <a:ext cx="10080000" cy="600000"/>
          </a:xfrm>
          <a:prstGeom prst="rect">
            <a:avLst/>
          </a:prstGeom>
        </p:spPr>
        <p:txBody>
          <a:bodyPr vert="horz" wrap="square" lIns="0" tIns="93600" rIns="0" bIns="0">
            <a:noAutofit/>
          </a:bodyPr>
          <a:lstStyle>
            <a:lvl1pPr marL="0" marR="0" indent="0" algn="l" defTabSz="119731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 b="0" i="0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133" baseline="0" dirty="0"/>
              <a:t>Footer title</a:t>
            </a:r>
            <a:endParaRPr lang="en-US" sz="2400" baseline="0" dirty="0"/>
          </a:p>
        </p:txBody>
      </p:sp>
      <p:sp>
        <p:nvSpPr>
          <p:cNvPr id="9" name="Slide Number Placeholder 14"/>
          <p:cNvSpPr txBox="1"/>
          <p:nvPr/>
        </p:nvSpPr>
        <p:spPr>
          <a:xfrm>
            <a:off x="0" y="6258000"/>
            <a:ext cx="383117" cy="600000"/>
          </a:xfrm>
          <a:prstGeom prst="rect">
            <a:avLst/>
          </a:prstGeom>
        </p:spPr>
        <p:txBody>
          <a:bodyPr lIns="0" tIns="93600" rIns="0" bIns="0" anchor="ctr" anchorCtr="0"/>
          <a:lstStyle>
            <a:defPPr>
              <a:defRPr lang="en-US"/>
            </a:defPPr>
            <a:lvl1pPr marL="0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005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010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015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6019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024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4029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034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2038" algn="l" defTabSz="8980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ts val="1333"/>
              </a:lnSpc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sz="1067" b="0" dirty="0">
                <a:solidFill>
                  <a:srgbClr val="FFFFFF"/>
                </a:solidFill>
                <a:latin typeface="Arial"/>
                <a:cs typeface="ＭＳ Ｐゴシック"/>
              </a:rPr>
              <a:pPr algn="ctr" eaLnBrk="1" fontAlgn="auto" hangingPunct="1">
                <a:lnSpc>
                  <a:spcPts val="133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067" b="0" dirty="0">
                <a:solidFill>
                  <a:srgbClr val="FFFFFF"/>
                </a:solidFill>
                <a:latin typeface="Arial"/>
                <a:cs typeface="ＭＳ Ｐゴシック"/>
              </a:rPr>
              <a:t>
              </a:t>
            </a:r>
            <a:endParaRPr lang="en-US" sz="1067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374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10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section title here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947331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03388" y="0"/>
            <a:ext cx="10488611" cy="6858000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4337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/>
              <a:t>Insert presentation title </a:t>
            </a:r>
            <a:br>
              <a:rPr lang="en-CA"/>
            </a:br>
            <a:r>
              <a:rPr lang="en-CA"/>
              <a:t>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Insert sub-title here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6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190662" y="0"/>
            <a:ext cx="9001338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6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6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74.xml"/><Relationship Id="rId6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64" Type="http://schemas.openxmlformats.org/officeDocument/2006/relationships/slideLayout" Target="../slideLayouts/slideLayout78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slideLayout" Target="../slideLayouts/slideLayout73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62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9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93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0D5CA-0BED-4737-A698-783B50C7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192087"/>
            <a:ext cx="11741150" cy="15367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0CD09-D46A-4F40-9036-A7E1A5421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425" y="1838325"/>
            <a:ext cx="11741150" cy="3181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C648-D5C0-442D-993F-0521D0DC6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425" y="6300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5BDC-8B68-4862-AB9C-D9B8933E215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FDE64-CED2-4145-A25F-9E432D18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0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127F0-CD77-4928-A906-88B112859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375" y="63007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DAE3-68A7-4CA3-8629-1AB09FE84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  <p:sldLayoutId id="2147483713" r:id="rId49"/>
    <p:sldLayoutId id="2147483714" r:id="rId50"/>
    <p:sldLayoutId id="2147483715" r:id="rId51"/>
    <p:sldLayoutId id="2147483716" r:id="rId52"/>
    <p:sldLayoutId id="2147483717" r:id="rId53"/>
    <p:sldLayoutId id="2147483718" r:id="rId54"/>
    <p:sldLayoutId id="2147483719" r:id="rId55"/>
    <p:sldLayoutId id="2147483720" r:id="rId56"/>
    <p:sldLayoutId id="2147483721" r:id="rId57"/>
    <p:sldLayoutId id="2147483722" r:id="rId58"/>
    <p:sldLayoutId id="2147483723" r:id="rId59"/>
    <p:sldLayoutId id="2147483724" r:id="rId60"/>
    <p:sldLayoutId id="2147483725" r:id="rId61"/>
    <p:sldLayoutId id="2147483726" r:id="rId62"/>
    <p:sldLayoutId id="2147483727" r:id="rId63"/>
    <p:sldLayoutId id="2147483728" r:id="rId64"/>
    <p:sldLayoutId id="2147483729" r:id="rId65"/>
    <p:sldLayoutId id="2147483730" r:id="rId6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182880" algn="l" defTabSz="36576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3657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3657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3657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3657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85">
          <p15:clr>
            <a:srgbClr val="9FCC3B"/>
          </p15:clr>
        </p15:guide>
        <p15:guide id="2" pos="3875">
          <p15:clr>
            <a:srgbClr val="5ACBF0"/>
          </p15:clr>
        </p15:guide>
        <p15:guide id="3" pos="3805">
          <p15:clr>
            <a:srgbClr val="5ACBF0"/>
          </p15:clr>
        </p15:guide>
        <p15:guide id="4" pos="4428">
          <p15:clr>
            <a:srgbClr val="9FCC3B"/>
          </p15:clr>
        </p15:guide>
        <p15:guide id="5" pos="7538">
          <p15:clr>
            <a:srgbClr val="5ACBF0"/>
          </p15:clr>
        </p15:guide>
        <p15:guide id="6" pos="4497">
          <p15:clr>
            <a:srgbClr val="9FCC3B"/>
          </p15:clr>
        </p15:guide>
        <p15:guide id="7" pos="142">
          <p15:clr>
            <a:srgbClr val="5ACBF0"/>
          </p15:clr>
        </p15:guide>
        <p15:guide id="8" orient="horz" pos="121">
          <p15:clr>
            <a:srgbClr val="5ACBF0"/>
          </p15:clr>
        </p15:guide>
        <p15:guide id="9" orient="horz" pos="4199">
          <p15:clr>
            <a:srgbClr val="5ACBF0"/>
          </p15:clr>
        </p15:guide>
        <p15:guide id="10" pos="3252">
          <p15:clr>
            <a:srgbClr val="9FCC3B"/>
          </p15:clr>
        </p15:guide>
        <p15:guide id="11" pos="3183">
          <p15:clr>
            <a:srgbClr val="9FCC3B"/>
          </p15:clr>
        </p15:guide>
        <p15:guide id="12" pos="2630">
          <p15:clr>
            <a:srgbClr val="9FCC3B"/>
          </p15:clr>
        </p15:guide>
        <p15:guide id="13" pos="2561">
          <p15:clr>
            <a:srgbClr val="9FCC3B"/>
          </p15:clr>
        </p15:guide>
        <p15:guide id="14" pos="5050">
          <p15:clr>
            <a:srgbClr val="9FCC3B"/>
          </p15:clr>
        </p15:guide>
        <p15:guide id="15" pos="5119">
          <p15:clr>
            <a:srgbClr val="9FCC3B"/>
          </p15:clr>
        </p15:guide>
        <p15:guide id="16" pos="695">
          <p15:clr>
            <a:srgbClr val="9FCC3B"/>
          </p15:clr>
        </p15:guide>
        <p15:guide id="17" pos="764">
          <p15:clr>
            <a:srgbClr val="9FCC3B"/>
          </p15:clr>
        </p15:guide>
        <p15:guide id="18" pos="1317">
          <p15:clr>
            <a:srgbClr val="9FCC3B"/>
          </p15:clr>
        </p15:guide>
        <p15:guide id="19" pos="1386">
          <p15:clr>
            <a:srgbClr val="9FCC3B"/>
          </p15:clr>
        </p15:guide>
        <p15:guide id="20" pos="1939">
          <p15:clr>
            <a:srgbClr val="5ACBF0"/>
          </p15:clr>
        </p15:guide>
        <p15:guide id="21" pos="2008">
          <p15:clr>
            <a:srgbClr val="5ACBF0"/>
          </p15:clr>
        </p15:guide>
        <p15:guide id="22" pos="6916">
          <p15:clr>
            <a:srgbClr val="9FCC3B"/>
          </p15:clr>
        </p15:guide>
        <p15:guide id="23" pos="6294">
          <p15:clr>
            <a:srgbClr val="9FCC3B"/>
          </p15:clr>
        </p15:guide>
        <p15:guide id="24" pos="6363">
          <p15:clr>
            <a:srgbClr val="9FCC3B"/>
          </p15:clr>
        </p15:guide>
        <p15:guide id="25" pos="5672">
          <p15:clr>
            <a:srgbClr val="5ACBF0"/>
          </p15:clr>
        </p15:guide>
        <p15:guide id="26" pos="5741">
          <p15:clr>
            <a:srgbClr val="5ACBF0"/>
          </p15:clr>
        </p15:guide>
        <p15:guide id="27" orient="horz" pos="1503">
          <p15:clr>
            <a:srgbClr val="9FCC3B"/>
          </p15:clr>
        </p15:guide>
        <p15:guide id="28" orient="horz" pos="1434">
          <p15:clr>
            <a:srgbClr val="9FCC3B"/>
          </p15:clr>
        </p15:guide>
        <p15:guide id="29" orient="horz" pos="2817">
          <p15:clr>
            <a:srgbClr val="9FCC3B"/>
          </p15:clr>
        </p15:guide>
        <p15:guide id="30" orient="horz" pos="2886">
          <p15:clr>
            <a:srgbClr val="9FCC3B"/>
          </p15:clr>
        </p15:guide>
        <p15:guide id="31" orient="horz" pos="2125">
          <p15:clr>
            <a:srgbClr val="5ACBF0"/>
          </p15:clr>
        </p15:guide>
        <p15:guide id="32" orient="horz" pos="2195">
          <p15:clr>
            <a:srgbClr val="5ACBF0"/>
          </p15:clr>
        </p15:guide>
        <p15:guide id="33" orient="horz" pos="1089">
          <p15:clr>
            <a:srgbClr val="5ACBF0"/>
          </p15:clr>
        </p15:guide>
        <p15:guide id="34" orient="horz" pos="1158">
          <p15:clr>
            <a:srgbClr val="5ACBF0"/>
          </p15:clr>
        </p15:guide>
        <p15:guide id="35" orient="horz" pos="3162">
          <p15:clr>
            <a:srgbClr val="5ACBF0"/>
          </p15:clr>
        </p15:guide>
        <p15:guide id="36" orient="horz" pos="323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png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9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A4B99E-4C79-4E30-8C5B-C78D8904E5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4063" y="0"/>
            <a:ext cx="5087937" cy="6858000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FCF28E-3977-42FA-93B6-82D38189D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144" y="87085"/>
            <a:ext cx="2771457" cy="1889251"/>
          </a:xfrm>
        </p:spPr>
        <p:txBody>
          <a:bodyPr/>
          <a:lstStyle/>
          <a:p>
            <a:r>
              <a:rPr lang="en-US" dirty="0"/>
              <a:t>Microgrids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38C391-004A-4C27-89C8-148B1A2A2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368" y="2335309"/>
            <a:ext cx="3143205" cy="5577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Josh Radoff (WSP) </a:t>
            </a:r>
          </a:p>
          <a:p>
            <a:r>
              <a:rPr lang="en-US" dirty="0"/>
              <a:t>Geoff Gunn (Arup)</a:t>
            </a:r>
          </a:p>
        </p:txBody>
      </p:sp>
      <p:pic>
        <p:nvPicPr>
          <p:cNvPr id="6" name="Picture 2" descr="Image result for las positas microgrid">
            <a:extLst>
              <a:ext uri="{FF2B5EF4-FFF2-40B4-BE49-F238E27FC236}">
                <a16:creationId xmlns:a16="http://schemas.microsoft.com/office/drawing/2014/main" id="{E50509EF-0958-4BCD-8A65-BC337C24D894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5" r="11155"/>
          <a:stretch/>
        </p:blipFill>
        <p:spPr bwMode="auto">
          <a:xfrm>
            <a:off x="12654" y="0"/>
            <a:ext cx="7104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4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/>
          <p:cNvSpPr txBox="1">
            <a:spLocks/>
          </p:cNvSpPr>
          <p:nvPr/>
        </p:nvSpPr>
        <p:spPr>
          <a:xfrm>
            <a:off x="12192000" y="1875848"/>
            <a:ext cx="3191101" cy="4358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/>
              <a:t>Architect:</a:t>
            </a:r>
            <a:endParaRPr lang="en-US"/>
          </a:p>
          <a:p>
            <a:pPr lvl="0">
              <a:defRPr/>
            </a:pPr>
            <a:r>
              <a:rPr lang="en-US" b="1"/>
              <a:t>Client: </a:t>
            </a:r>
          </a:p>
          <a:p>
            <a:pPr lvl="0">
              <a:defRPr/>
            </a:pPr>
            <a:r>
              <a:rPr lang="en-US" b="1"/>
              <a:t>Project: </a:t>
            </a:r>
          </a:p>
          <a:p>
            <a:pPr lvl="0">
              <a:defRPr/>
            </a:pPr>
            <a:r>
              <a:rPr lang="en-US" b="1"/>
              <a:t>Services:</a:t>
            </a:r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8836641" y="620714"/>
            <a:ext cx="3286309" cy="15969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9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Monterey Bay Aquarium</a:t>
            </a:r>
          </a:p>
          <a:p>
            <a:pPr lvl="0">
              <a:lnSpc>
                <a:spcPct val="120000"/>
              </a:lnSpc>
              <a:defRPr/>
            </a:pPr>
            <a:r>
              <a:rPr lang="en-US" b="0" i="1" dirty="0">
                <a:latin typeface="Montserrat" panose="00000500000000000000" pitchFamily="2" charset="0"/>
              </a:rPr>
              <a:t>Center for Ocean Education and</a:t>
            </a:r>
          </a:p>
          <a:p>
            <a:pPr lvl="0">
              <a:lnSpc>
                <a:spcPct val="120000"/>
              </a:lnSpc>
              <a:defRPr/>
            </a:pPr>
            <a:r>
              <a:rPr lang="en-US" b="0" i="1" dirty="0">
                <a:latin typeface="Montserrat" panose="00000500000000000000" pitchFamily="2" charset="0"/>
              </a:rPr>
              <a:t>Leadership</a:t>
            </a:r>
            <a:endParaRPr kumimoji="0" lang="en-CA" sz="2800" b="0" i="1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panose="00000500000000000000" pitchFamily="2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8836641" y="2357719"/>
            <a:ext cx="3191101" cy="23666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Features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: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"/>
              <a:defRPr/>
            </a:pPr>
            <a:r>
              <a:rPr lang="en-US" sz="1600" dirty="0"/>
              <a:t>Microgrid supplies power in the event of a grid outage 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"/>
              <a:defRPr/>
            </a:pPr>
            <a:r>
              <a:rPr lang="en-US" sz="1600" dirty="0"/>
              <a:t>30kW rooftop solar PV system 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"/>
              <a:defRPr/>
            </a:pPr>
            <a:r>
              <a:rPr lang="en-US" sz="1600" dirty="0"/>
              <a:t>200kWh battery system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E242B"/>
              </a:solidFill>
              <a:effectLst/>
              <a:uLnTx/>
              <a:uFillTx/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5E561-095D-42B8-A710-5E10284D4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r="22872"/>
          <a:stretch/>
        </p:blipFill>
        <p:spPr>
          <a:xfrm>
            <a:off x="1374854" y="0"/>
            <a:ext cx="7333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1896211" y="233177"/>
            <a:ext cx="8047194" cy="4493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>
              <a:defRPr/>
            </a:pPr>
            <a:r>
              <a:rPr lang="en-CA">
                <a:latin typeface="Montserrat" panose="00000500000000000000" pitchFamily="2" charset="0"/>
              </a:rPr>
              <a:t>Battery Dispatch to Reduce Peak Demand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11" y="1341157"/>
            <a:ext cx="10020678" cy="46333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40824" y="1862184"/>
            <a:ext cx="146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Resultant Load Before Batteries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8067040" y="2193167"/>
            <a:ext cx="558800" cy="523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95199" y="3329790"/>
            <a:ext cx="133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Resultant Load After Batteries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548133" y="2975685"/>
            <a:ext cx="336177" cy="354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756562" y="2716403"/>
            <a:ext cx="127747" cy="613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00751" y="4573386"/>
            <a:ext cx="133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Battery Discharging to Lower Peaks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26942" y="5027235"/>
            <a:ext cx="423582" cy="401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26941" y="5027234"/>
            <a:ext cx="320490" cy="167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31622" y="2358599"/>
            <a:ext cx="1465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Load Before Solar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693024" y="2635598"/>
            <a:ext cx="302558" cy="219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51369" y="3014238"/>
            <a:ext cx="957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 MW Solar</a:t>
            </a:r>
          </a:p>
        </p:txBody>
      </p:sp>
    </p:spTree>
    <p:extLst>
      <p:ext uri="{BB962C8B-B14F-4D97-AF65-F5344CB8AC3E}">
        <p14:creationId xmlns:p14="http://schemas.microsoft.com/office/powerpoint/2010/main" val="30644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72235" y="154813"/>
            <a:ext cx="7727577" cy="86439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>
              <a:defRPr/>
            </a:pPr>
            <a:r>
              <a:rPr lang="en-CA" sz="2400"/>
              <a:t>California Market Adjustment</a:t>
            </a:r>
            <a:endParaRPr lang="en-CA" sz="2000" i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72235" y="1094200"/>
          <a:ext cx="6227544" cy="4909035"/>
        </p:xfrm>
        <a:graphic>
          <a:graphicData uri="http://schemas.openxmlformats.org/drawingml/2006/table">
            <a:tbl>
              <a:tblPr/>
              <a:tblGrid>
                <a:gridCol w="472832">
                  <a:extLst>
                    <a:ext uri="{9D8B030D-6E8A-4147-A177-3AD203B41FA5}">
                      <a16:colId xmlns:a16="http://schemas.microsoft.com/office/drawing/2014/main" val="1939051007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2986877013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2665020258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1765896234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417806475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3444531912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1478178739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982651426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2811901528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2171131892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3771823468"/>
                    </a:ext>
                  </a:extLst>
                </a:gridCol>
                <a:gridCol w="472832">
                  <a:extLst>
                    <a:ext uri="{9D8B030D-6E8A-4147-A177-3AD203B41FA5}">
                      <a16:colId xmlns:a16="http://schemas.microsoft.com/office/drawing/2014/main" val="2050778883"/>
                    </a:ext>
                  </a:extLst>
                </a:gridCol>
                <a:gridCol w="553560">
                  <a:extLst>
                    <a:ext uri="{9D8B030D-6E8A-4147-A177-3AD203B41FA5}">
                      <a16:colId xmlns:a16="http://schemas.microsoft.com/office/drawing/2014/main" val="2572362787"/>
                    </a:ext>
                  </a:extLst>
                </a:gridCol>
              </a:tblGrid>
              <a:tr h="377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Hour in Day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Jan.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Feb.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Apr.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May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June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July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Aug.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Sept.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Oct.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Nov.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Dec.</a:t>
                      </a:r>
                    </a:p>
                  </a:txBody>
                  <a:tcPr marL="7635" marR="7635" marT="7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07021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E3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5D9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DD1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C7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2C98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7D9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E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E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F2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32065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E0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D5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CA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C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C3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D2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8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0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E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EC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8886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DE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D3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CA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C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BD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C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E4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C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E3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8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47293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D2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C8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C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BB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C9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E4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A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E2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E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94611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E1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DA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CC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C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D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E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B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E4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C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583319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B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A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E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DB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DA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B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EC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A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95811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D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8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3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C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D5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E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45960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D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C9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E7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0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42707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E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D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C8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C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6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E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E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D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43369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DE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CD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2BF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BC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B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E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E2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D3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8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68448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DE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D1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C2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7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BB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C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E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B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D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E5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65398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C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BD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B9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B1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B9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CA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0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E3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E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C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09949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D7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9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BC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F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6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E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A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457503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D6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BD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B2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B4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C2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D7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A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D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D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6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40309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F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C2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6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C2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DA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C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65440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E0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CA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BB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C0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C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E0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7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9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6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50655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3C5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CC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D3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AC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BC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712423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E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D0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$0.04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7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$0.04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8A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B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$0.05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68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$0.05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74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73745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F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AF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$0.08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181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$0.07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22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$0.06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44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$0.08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78634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DE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BB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$0.04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8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$0.08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0C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$0.07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28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98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A8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BB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AE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25522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DC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$0.05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75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$0.03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9E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DC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13171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85845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D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E3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E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E3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E4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7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5412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7635" marR="7635" marT="7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E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D9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0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-$0.02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D2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D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$0.00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$0.01</a:t>
                      </a:r>
                    </a:p>
                  </a:txBody>
                  <a:tcPr marL="7635" marR="7635" marT="76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9551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2235" y="778520"/>
            <a:ext cx="920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2017 – 2018 average hourly Market Adjustment for each month:</a:t>
            </a:r>
          </a:p>
        </p:txBody>
      </p:sp>
      <p:sp>
        <p:nvSpPr>
          <p:cNvPr id="9" name="Oval 8"/>
          <p:cNvSpPr/>
          <p:nvPr/>
        </p:nvSpPr>
        <p:spPr>
          <a:xfrm>
            <a:off x="3018667" y="2832654"/>
            <a:ext cx="2246244" cy="167971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8221" y="4084088"/>
            <a:ext cx="2246244" cy="167971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  <a:endCxn id="9" idx="7"/>
          </p:cNvCxnSpPr>
          <p:nvPr/>
        </p:nvCxnSpPr>
        <p:spPr>
          <a:xfrm flipH="1">
            <a:off x="4935956" y="1642915"/>
            <a:ext cx="3939687" cy="143572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04979" y="1319749"/>
            <a:ext cx="235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largest credit: </a:t>
            </a:r>
          </a:p>
          <a:p>
            <a:r>
              <a:rPr lang="en-US" sz="1400" i="1"/>
              <a:t>spring around noon</a:t>
            </a:r>
          </a:p>
        </p:txBody>
      </p:sp>
      <p:cxnSp>
        <p:nvCxnSpPr>
          <p:cNvPr id="13" name="Straight Arrow Connector 12"/>
          <p:cNvCxnSpPr>
            <a:cxnSpLocks/>
            <a:stCxn id="14" idx="1"/>
          </p:cNvCxnSpPr>
          <p:nvPr/>
        </p:nvCxnSpPr>
        <p:spPr>
          <a:xfrm flipH="1">
            <a:off x="7314716" y="3949560"/>
            <a:ext cx="1590262" cy="66219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04978" y="3687950"/>
            <a:ext cx="259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largest charge: </a:t>
            </a:r>
          </a:p>
          <a:p>
            <a:r>
              <a:rPr lang="en-US" sz="1400" i="1"/>
              <a:t>summer and fall evenings</a:t>
            </a:r>
          </a:p>
        </p:txBody>
      </p:sp>
    </p:spTree>
    <p:extLst>
      <p:ext uri="{BB962C8B-B14F-4D97-AF65-F5344CB8AC3E}">
        <p14:creationId xmlns:p14="http://schemas.microsoft.com/office/powerpoint/2010/main" val="27044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194" y="1300480"/>
            <a:ext cx="9763143" cy="47247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91358" y="4222418"/>
            <a:ext cx="133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Resultant Load After Batteries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 flipV="1">
            <a:off x="7491358" y="3167108"/>
            <a:ext cx="98163" cy="1055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 flipV="1">
            <a:off x="7315200" y="3662834"/>
            <a:ext cx="274321" cy="559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5360" y="4453251"/>
            <a:ext cx="202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Battery discharging to manage MPBA and demand charge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6268720" y="4927600"/>
            <a:ext cx="785758" cy="243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74576" y="2043597"/>
            <a:ext cx="2262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Day Ahead Market Price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6014720" y="2275840"/>
            <a:ext cx="1201121" cy="369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re 1"/>
          <p:cNvSpPr txBox="1">
            <a:spLocks/>
          </p:cNvSpPr>
          <p:nvPr/>
        </p:nvSpPr>
        <p:spPr>
          <a:xfrm>
            <a:off x="1968990" y="316135"/>
            <a:ext cx="8047194" cy="58763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>
              <a:defRPr/>
            </a:pPr>
            <a:r>
              <a:rPr lang="en-CA" sz="2100"/>
              <a:t>Battery Dispatch to Optimize Market Rate Fluctuations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en-CA" sz="210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8FA41-6069-48C6-AC29-92993C95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7612840-ADDB-4670-827E-B0687E17D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3" r="5127" b="1933"/>
          <a:stretch/>
        </p:blipFill>
        <p:spPr>
          <a:xfrm>
            <a:off x="3251824" y="1010200"/>
            <a:ext cx="8861800" cy="58478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CB36791-0F00-45B0-897A-6767B1924FDD}"/>
              </a:ext>
            </a:extLst>
          </p:cNvPr>
          <p:cNvSpPr txBox="1"/>
          <p:nvPr/>
        </p:nvSpPr>
        <p:spPr>
          <a:xfrm>
            <a:off x="1797926" y="194277"/>
            <a:ext cx="542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District Energy (</a:t>
            </a:r>
            <a:r>
              <a:rPr lang="en-US" sz="2800" b="1" dirty="0">
                <a:solidFill>
                  <a:srgbClr val="0070C0"/>
                </a:solidFill>
              </a:rPr>
              <a:t>Thermal</a:t>
            </a:r>
            <a:r>
              <a:rPr lang="en-US" sz="2800" b="1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AA44DD-A331-445C-A06A-D8A52C09C072}"/>
              </a:ext>
            </a:extLst>
          </p:cNvPr>
          <p:cNvSpPr txBox="1"/>
          <p:nvPr/>
        </p:nvSpPr>
        <p:spPr>
          <a:xfrm>
            <a:off x="1720734" y="1330277"/>
            <a:ext cx="344344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Benefits: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Enables cost externalization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Supports efficiency and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325247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5" t="28831" r="31893"/>
          <a:stretch/>
        </p:blipFill>
        <p:spPr>
          <a:xfrm>
            <a:off x="1703387" y="0"/>
            <a:ext cx="6857999" cy="6858000"/>
          </a:xfrm>
        </p:spPr>
      </p:pic>
      <p:sp>
        <p:nvSpPr>
          <p:cNvPr id="8" name="Titre 2"/>
          <p:cNvSpPr txBox="1">
            <a:spLocks/>
          </p:cNvSpPr>
          <p:nvPr/>
        </p:nvSpPr>
        <p:spPr>
          <a:xfrm>
            <a:off x="8773886" y="620714"/>
            <a:ext cx="3286309" cy="15969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900" b="1" i="0" u="none" strike="noStrike" kern="1200" cap="none" spc="0" normalizeH="0" baseline="0" noProof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Amazon Campus</a:t>
            </a:r>
            <a:br>
              <a:rPr kumimoji="0" lang="en-CA" sz="2900" b="1" i="0" u="none" strike="noStrike" kern="1200" cap="none" spc="0" normalizeH="0" baseline="0" noProof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sz="2000" b="0" i="1" u="none" strike="noStrike" kern="1200" cap="none" spc="0" normalizeH="0" baseline="0" noProof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panose="00000500000000000000" pitchFamily="2" charset="0"/>
                <a:ea typeface="Montserrat SemiBold" charset="0"/>
                <a:cs typeface="Montserrat SemiBold" charset="0"/>
              </a:rPr>
              <a:t>Seattle, WA</a:t>
            </a:r>
            <a:endParaRPr kumimoji="0" lang="en-CA" sz="2800" b="0" i="1" u="none" strike="noStrike" kern="1200" cap="none" spc="0" normalizeH="0" baseline="0" noProof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panose="00000500000000000000" pitchFamily="2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8773886" y="1844675"/>
            <a:ext cx="3191101" cy="4358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242B"/>
              </a:solidFill>
              <a:effectLst/>
              <a:uLnTx/>
              <a:uFillTx/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Size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: ~5 million square feet over 5 towers, meeting buildings, and spheres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Features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:</a:t>
            </a:r>
          </a:p>
          <a:p>
            <a:pPr marL="285750" indent="-285750">
              <a:buFont typeface="Symbol" panose="05050102010706020507" pitchFamily="18" charset="2"/>
              <a:buChar char=""/>
              <a:defRPr/>
            </a:pPr>
            <a:r>
              <a:rPr lang="en-US" dirty="0"/>
              <a:t>District energy systems in urban environment</a:t>
            </a:r>
          </a:p>
          <a:p>
            <a:pPr marL="285750" indent="-285750">
              <a:buFont typeface="Symbol" panose="05050102010706020507" pitchFamily="18" charset="2"/>
              <a:buChar char=""/>
              <a:defRPr/>
            </a:pPr>
            <a:r>
              <a:rPr lang="en-US" dirty="0"/>
              <a:t>Heat recovery/reuse from nearby data center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242B"/>
              </a:solidFill>
              <a:effectLst/>
              <a:uLnTx/>
              <a:uFillTx/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40" y="-2560540"/>
            <a:ext cx="6713404" cy="9667302"/>
          </a:xfrm>
          <a:prstGeom prst="rect">
            <a:avLst/>
          </a:prstGeom>
        </p:spPr>
      </p:pic>
      <p:sp>
        <p:nvSpPr>
          <p:cNvPr id="8" name="Titre 2"/>
          <p:cNvSpPr txBox="1">
            <a:spLocks/>
          </p:cNvSpPr>
          <p:nvPr/>
        </p:nvSpPr>
        <p:spPr>
          <a:xfrm>
            <a:off x="8773886" y="620714"/>
            <a:ext cx="3191101" cy="15969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CA" sz="2400"/>
              <a:t>World Financial Center </a:t>
            </a:r>
          </a:p>
          <a:p>
            <a:pPr lvl="0">
              <a:lnSpc>
                <a:spcPct val="120000"/>
              </a:lnSpc>
              <a:defRPr/>
            </a:pPr>
            <a:r>
              <a:rPr lang="en-CA" sz="1800" b="0" i="1" noProof="0">
                <a:latin typeface="Montserrat" panose="00000500000000000000" pitchFamily="2" charset="0"/>
              </a:rPr>
              <a:t>New York, NY</a:t>
            </a:r>
            <a:endParaRPr kumimoji="0" lang="en-CA" sz="2400" b="0" i="1" u="none" strike="noStrike" kern="1200" cap="none" spc="0" normalizeH="0" baseline="0" noProof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8575964" y="1716026"/>
            <a:ext cx="3102037" cy="4358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  <a:p>
            <a:pPr lvl="0">
              <a:defRPr/>
            </a:pPr>
            <a:r>
              <a:rPr lang="en-US" b="1" dirty="0"/>
              <a:t>Owner: </a:t>
            </a:r>
            <a:r>
              <a:rPr lang="en-US" dirty="0"/>
              <a:t>Port Authority of NY &amp; NJ</a:t>
            </a:r>
          </a:p>
          <a:p>
            <a:pPr lvl="0">
              <a:defRPr/>
            </a:pPr>
            <a:r>
              <a:rPr lang="en-US" b="1" dirty="0"/>
              <a:t>Features:</a:t>
            </a:r>
          </a:p>
          <a:p>
            <a:pPr marL="285750" lvl="0" indent="-285750">
              <a:buFont typeface="Symbol" panose="05050102010706020507" pitchFamily="18" charset="2"/>
              <a:buChar char=""/>
              <a:defRPr/>
            </a:pPr>
            <a:r>
              <a:rPr lang="en-US" dirty="0"/>
              <a:t>District scale chiller plant</a:t>
            </a:r>
          </a:p>
          <a:p>
            <a:pPr marL="285750" lvl="0" indent="-285750">
              <a:buFont typeface="Symbol" panose="05050102010706020507" pitchFamily="18" charset="2"/>
              <a:buChar char=""/>
              <a:defRPr/>
            </a:pPr>
            <a:r>
              <a:rPr lang="en-US" dirty="0"/>
              <a:t>Utilizes river water from the Hudson for cooling</a:t>
            </a:r>
          </a:p>
        </p:txBody>
      </p:sp>
    </p:spTree>
    <p:extLst>
      <p:ext uri="{BB962C8B-B14F-4D97-AF65-F5344CB8AC3E}">
        <p14:creationId xmlns:p14="http://schemas.microsoft.com/office/powerpoint/2010/main" val="35647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-273437"/>
            <a:ext cx="7000876" cy="9008539"/>
          </a:xfrm>
          <a:prstGeom prst="rect">
            <a:avLst/>
          </a:prstGeom>
        </p:spPr>
      </p:pic>
      <p:sp>
        <p:nvSpPr>
          <p:cNvPr id="8" name="Titre 2"/>
          <p:cNvSpPr txBox="1">
            <a:spLocks/>
          </p:cNvSpPr>
          <p:nvPr/>
        </p:nvSpPr>
        <p:spPr>
          <a:xfrm>
            <a:off x="8773886" y="620714"/>
            <a:ext cx="3191101" cy="15969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900" b="1" i="0" u="none" strike="noStrike" kern="1200" cap="none" spc="0" normalizeH="0" baseline="0" noProof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Transbay Transit</a:t>
            </a:r>
            <a:r>
              <a:rPr kumimoji="0" lang="en-CA" sz="2900" b="1" i="0" u="none" strike="noStrike" kern="1200" cap="none" spc="0" normalizeH="0" noProof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Center</a:t>
            </a:r>
            <a:br>
              <a:rPr kumimoji="0" lang="en-CA" sz="2900" b="1" i="0" u="none" strike="noStrike" kern="1200" cap="none" spc="0" normalizeH="0" baseline="0" noProof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sz="2000" b="0" i="1" u="none" strike="noStrike" kern="1200" cap="none" spc="0" normalizeH="0" baseline="0" noProof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panose="00000500000000000000" pitchFamily="2" charset="0"/>
                <a:ea typeface="Montserrat SemiBold" charset="0"/>
                <a:cs typeface="Montserrat SemiBold" charset="0"/>
              </a:rPr>
              <a:t>San Francisco, CA</a:t>
            </a:r>
            <a:endParaRPr kumimoji="0" lang="en-CA" sz="2800" b="0" i="1" u="none" strike="noStrike" kern="1200" cap="none" spc="0" normalizeH="0" baseline="0" noProof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panose="00000500000000000000" pitchFamily="2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8773886" y="1844675"/>
            <a:ext cx="3418114" cy="4759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242B"/>
              </a:solidFill>
              <a:effectLst/>
              <a:uLnTx/>
              <a:uFillTx/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Size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: 1.5 million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 sf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242B"/>
              </a:solidFill>
              <a:effectLst/>
              <a:uLnTx/>
              <a:uFillTx/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Features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:</a:t>
            </a:r>
          </a:p>
          <a:p>
            <a:pPr marL="285750" lvl="0" indent="-285750">
              <a:lnSpc>
                <a:spcPct val="110000"/>
              </a:lnSpc>
              <a:buFont typeface="Symbol" panose="05050102010706020507" pitchFamily="18" charset="2"/>
              <a:buChar char=""/>
              <a:defRPr/>
            </a:pPr>
            <a:r>
              <a:rPr lang="en-US" dirty="0"/>
              <a:t>Geothermal system (uses more than 10 miles of high-density </a:t>
            </a:r>
            <a:r>
              <a:rPr lang="en-US" dirty="0" err="1"/>
              <a:t>polyethelyne</a:t>
            </a:r>
            <a:r>
              <a:rPr lang="en-US" dirty="0"/>
              <a:t> piping)</a:t>
            </a:r>
          </a:p>
          <a:p>
            <a:pPr marL="285750" lvl="0" indent="-285750">
              <a:lnSpc>
                <a:spcPct val="110000"/>
              </a:lnSpc>
              <a:buFont typeface="Symbol" panose="05050102010706020507" pitchFamily="18" charset="2"/>
              <a:buChar char=""/>
              <a:defRPr/>
            </a:pPr>
            <a:r>
              <a:rPr lang="en-US" dirty="0"/>
              <a:t>Supported by underground tidal flows</a:t>
            </a:r>
          </a:p>
          <a:p>
            <a:pPr marL="285750" lvl="0" indent="-285750">
              <a:lnSpc>
                <a:spcPct val="110000"/>
              </a:lnSpc>
              <a:buFont typeface="Symbol" panose="05050102010706020507" pitchFamily="18" charset="2"/>
              <a:buChar char=""/>
              <a:defRPr/>
            </a:pPr>
            <a:r>
              <a:rPr lang="en-US" dirty="0"/>
              <a:t>Short-term storage in the rain and graywater recovery tanks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-384465"/>
            <a:ext cx="7016750" cy="105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24C38-1F3C-49F0-8CE2-928A9D04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192087"/>
            <a:ext cx="8778875" cy="880754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Microgrid Optimization</a:t>
            </a:r>
            <a:endParaRPr lang="en-US" dirty="0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28FB9CA-171C-4703-9A93-711E0E712A1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t="187" b="597"/>
          <a:stretch/>
        </p:blipFill>
        <p:spPr>
          <a:xfrm>
            <a:off x="4724400" y="154916"/>
            <a:ext cx="7242175" cy="651099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9BB7F3-0FBF-4172-A2A6-4D216CC5CD6A}"/>
              </a:ext>
            </a:extLst>
          </p:cNvPr>
          <p:cNvSpPr txBox="1">
            <a:spLocks/>
          </p:cNvSpPr>
          <p:nvPr/>
        </p:nvSpPr>
        <p:spPr>
          <a:xfrm>
            <a:off x="225424" y="1110012"/>
            <a:ext cx="4827589" cy="5555901"/>
          </a:xfrm>
          <a:prstGeom prst="rect">
            <a:avLst/>
          </a:prstGeom>
        </p:spPr>
        <p:txBody>
          <a:bodyPr/>
          <a:lstStyle>
            <a:lvl1pPr marL="0" indent="-182880" algn="l" defTabSz="36576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to balance: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16002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Resilience</a:t>
            </a:r>
          </a:p>
          <a:p>
            <a:pPr marL="16002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Sustainability and</a:t>
            </a:r>
          </a:p>
          <a:p>
            <a:pPr marL="16002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Costs</a:t>
            </a:r>
          </a:p>
          <a:p>
            <a:pPr marL="16002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6002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indent="0">
              <a:spcBef>
                <a:spcPts val="0"/>
              </a:spcBef>
            </a:pPr>
            <a:r>
              <a:rPr lang="en-US" dirty="0"/>
              <a:t>Traditional metrics to evaluate solution effectiveness are insufficient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182A91-A735-4C42-952C-877EB247CC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24C38-1F3C-49F0-8CE2-928A9D04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192087"/>
            <a:ext cx="8778875" cy="880754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Microgrid Financing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182A91-A735-4C42-952C-877EB247C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7F4DC-B4C3-45AC-9435-EA32467718B5}"/>
              </a:ext>
            </a:extLst>
          </p:cNvPr>
          <p:cNvSpPr txBox="1"/>
          <p:nvPr/>
        </p:nvSpPr>
        <p:spPr>
          <a:xfrm>
            <a:off x="1984678" y="2375767"/>
            <a:ext cx="2531014" cy="58477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Direct Capital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A0694-D732-4FB9-8CE4-2FEDA554EF8F}"/>
              </a:ext>
            </a:extLst>
          </p:cNvPr>
          <p:cNvSpPr txBox="1"/>
          <p:nvPr/>
        </p:nvSpPr>
        <p:spPr>
          <a:xfrm>
            <a:off x="4837416" y="2375767"/>
            <a:ext cx="2531014" cy="58477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02B59-952D-400D-A6DA-AF4CE70CB7A5}"/>
              </a:ext>
            </a:extLst>
          </p:cNvPr>
          <p:cNvSpPr txBox="1"/>
          <p:nvPr/>
        </p:nvSpPr>
        <p:spPr>
          <a:xfrm>
            <a:off x="7690154" y="2375767"/>
            <a:ext cx="2531014" cy="58477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PPA/</a:t>
            </a:r>
            <a:r>
              <a:rPr lang="en-US" sz="3200" dirty="0" err="1"/>
              <a:t>EaaS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39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2977A5BD-EB3D-418A-BF16-3B04580FBA61}"/>
              </a:ext>
            </a:extLst>
          </p:cNvPr>
          <p:cNvSpPr txBox="1"/>
          <p:nvPr/>
        </p:nvSpPr>
        <p:spPr>
          <a:xfrm>
            <a:off x="3683726" y="330658"/>
            <a:ext cx="60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Why Microgrids Now?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F5EAA-A2A6-4CF0-A50A-BD71999F0215}"/>
              </a:ext>
            </a:extLst>
          </p:cNvPr>
          <p:cNvSpPr txBox="1"/>
          <p:nvPr/>
        </p:nvSpPr>
        <p:spPr>
          <a:xfrm>
            <a:off x="2046514" y="1532709"/>
            <a:ext cx="8943703" cy="5130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Microgrids are a proxy for </a:t>
            </a:r>
            <a:r>
              <a:rPr lang="en-US" sz="2400" b="1" dirty="0">
                <a:solidFill>
                  <a:srgbClr val="0070C0"/>
                </a:solidFill>
              </a:rPr>
              <a:t>building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70C0"/>
                </a:solidFill>
              </a:rPr>
              <a:t>district scale </a:t>
            </a:r>
            <a:r>
              <a:rPr lang="en-US" sz="2400" dirty="0"/>
              <a:t>projects that tackle </a:t>
            </a:r>
            <a:r>
              <a:rPr lang="en-US" sz="2400" b="1" dirty="0">
                <a:solidFill>
                  <a:srgbClr val="0070C0"/>
                </a:solidFill>
              </a:rPr>
              <a:t>resilience and carbon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Generally part of infrastructure and building projects to support sustainability and resiliency goals.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technologies have emerged and costs have come down: </a:t>
            </a:r>
            <a:r>
              <a:rPr lang="en-US" sz="2400" b="1" dirty="0">
                <a:solidFill>
                  <a:srgbClr val="0070C0"/>
                </a:solidFill>
              </a:rPr>
              <a:t>solar, batteries, controls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Emergence of innovative business models / P3 opportunities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25000"/>
              </a:lnSpc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Microgrids are a means to an end!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ym typeface="Wingdings" panose="05000000000000000000" pitchFamily="2" charset="2"/>
              </a:rPr>
              <a:t> Everything we talk about has a strong business case.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35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24C38-1F3C-49F0-8CE2-928A9D04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192087"/>
            <a:ext cx="8778875" cy="880754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Microgrid Financing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182A91-A735-4C42-952C-877EB247C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30E757-B8BA-4B96-8950-13BB4D18F6AB}"/>
              </a:ext>
            </a:extLst>
          </p:cNvPr>
          <p:cNvSpPr txBox="1"/>
          <p:nvPr/>
        </p:nvSpPr>
        <p:spPr>
          <a:xfrm>
            <a:off x="226080" y="3666554"/>
            <a:ext cx="1552303" cy="461665"/>
          </a:xfrm>
          <a:prstGeom prst="rect">
            <a:avLst/>
          </a:prstGeom>
          <a:noFill/>
          <a:ln w="3492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Owner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1EE46-F4E5-49C7-8FD9-636AC421AFC3}"/>
              </a:ext>
            </a:extLst>
          </p:cNvPr>
          <p:cNvSpPr txBox="1"/>
          <p:nvPr/>
        </p:nvSpPr>
        <p:spPr>
          <a:xfrm>
            <a:off x="10413617" y="3239831"/>
            <a:ext cx="1552303" cy="1200329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Energy Service Provider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3AE183-5FD9-401E-A2B5-9E42778F3E29}"/>
              </a:ext>
            </a:extLst>
          </p:cNvPr>
          <p:cNvCxnSpPr>
            <a:cxnSpLocks/>
          </p:cNvCxnSpPr>
          <p:nvPr/>
        </p:nvCxnSpPr>
        <p:spPr>
          <a:xfrm>
            <a:off x="2200275" y="3860947"/>
            <a:ext cx="7791450" cy="0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58CDB9-3D61-47DE-BDBB-771210198EF3}"/>
              </a:ext>
            </a:extLst>
          </p:cNvPr>
          <p:cNvSpPr txBox="1"/>
          <p:nvPr/>
        </p:nvSpPr>
        <p:spPr>
          <a:xfrm>
            <a:off x="4518804" y="4035886"/>
            <a:ext cx="3179459" cy="830997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Project Risk</a:t>
            </a:r>
          </a:p>
          <a:p>
            <a:pPr algn="ctr"/>
            <a:r>
              <a:rPr lang="en-US" sz="2400" dirty="0"/>
              <a:t>Operational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62C63-C416-4774-967F-175FCE8C9AB7}"/>
              </a:ext>
            </a:extLst>
          </p:cNvPr>
          <p:cNvSpPr txBox="1"/>
          <p:nvPr/>
        </p:nvSpPr>
        <p:spPr>
          <a:xfrm>
            <a:off x="1984678" y="2375767"/>
            <a:ext cx="2531014" cy="58477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Direct Capital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9FC51F-6648-4E0D-BF8C-0E914B1DFD9E}"/>
              </a:ext>
            </a:extLst>
          </p:cNvPr>
          <p:cNvSpPr txBox="1"/>
          <p:nvPr/>
        </p:nvSpPr>
        <p:spPr>
          <a:xfrm>
            <a:off x="4837416" y="2375767"/>
            <a:ext cx="2531014" cy="58477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EDA26F-9116-45CB-807A-BCBCBEB766F7}"/>
              </a:ext>
            </a:extLst>
          </p:cNvPr>
          <p:cNvSpPr txBox="1"/>
          <p:nvPr/>
        </p:nvSpPr>
        <p:spPr>
          <a:xfrm>
            <a:off x="7690154" y="2375767"/>
            <a:ext cx="2531014" cy="58477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PPA/</a:t>
            </a:r>
            <a:r>
              <a:rPr lang="en-US" sz="3200" dirty="0" err="1"/>
              <a:t>EaaS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8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24C38-1F3C-49F0-8CE2-928A9D04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192087"/>
            <a:ext cx="8778875" cy="880754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Microgrid Financing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182A91-A735-4C42-952C-877EB247C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7F4DC-B4C3-45AC-9435-EA32467718B5}"/>
              </a:ext>
            </a:extLst>
          </p:cNvPr>
          <p:cNvSpPr txBox="1"/>
          <p:nvPr/>
        </p:nvSpPr>
        <p:spPr>
          <a:xfrm>
            <a:off x="1984678" y="2638409"/>
            <a:ext cx="2531014" cy="156966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/>
              <a:t>Availability of incentives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A0694-D732-4FB9-8CE4-2FEDA554EF8F}"/>
              </a:ext>
            </a:extLst>
          </p:cNvPr>
          <p:cNvSpPr txBox="1"/>
          <p:nvPr/>
        </p:nvSpPr>
        <p:spPr>
          <a:xfrm>
            <a:off x="4837416" y="2638409"/>
            <a:ext cx="2531014" cy="156966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High electricity 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02B59-952D-400D-A6DA-AF4CE70CB7A5}"/>
              </a:ext>
            </a:extLst>
          </p:cNvPr>
          <p:cNvSpPr txBox="1"/>
          <p:nvPr/>
        </p:nvSpPr>
        <p:spPr>
          <a:xfrm>
            <a:off x="7690154" y="2638409"/>
            <a:ext cx="2531014" cy="156966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Value of resilience of sustainability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121A4D-4A3C-4164-A5A5-2DD43BFE55D1}"/>
              </a:ext>
            </a:extLst>
          </p:cNvPr>
          <p:cNvSpPr txBox="1">
            <a:spLocks/>
          </p:cNvSpPr>
          <p:nvPr/>
        </p:nvSpPr>
        <p:spPr>
          <a:xfrm>
            <a:off x="225424" y="1110012"/>
            <a:ext cx="4827589" cy="5555901"/>
          </a:xfrm>
          <a:prstGeom prst="rect">
            <a:avLst/>
          </a:prstGeom>
        </p:spPr>
        <p:txBody>
          <a:bodyPr/>
          <a:lstStyle>
            <a:lvl1pPr marL="0" indent="-182880" algn="l" defTabSz="36576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factors to a bankable microgrid: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24C38-1F3C-49F0-8CE2-928A9D04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192087"/>
            <a:ext cx="8778875" cy="880754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Microgrid Financing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182A91-A735-4C42-952C-877EB247C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7F4DC-B4C3-45AC-9435-EA32467718B5}"/>
              </a:ext>
            </a:extLst>
          </p:cNvPr>
          <p:cNvSpPr txBox="1"/>
          <p:nvPr/>
        </p:nvSpPr>
        <p:spPr>
          <a:xfrm>
            <a:off x="1977755" y="2638409"/>
            <a:ext cx="2531014" cy="156966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/>
              <a:t>Availability of incentives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A0694-D732-4FB9-8CE4-2FEDA554EF8F}"/>
              </a:ext>
            </a:extLst>
          </p:cNvPr>
          <p:cNvSpPr txBox="1"/>
          <p:nvPr/>
        </p:nvSpPr>
        <p:spPr>
          <a:xfrm>
            <a:off x="4830493" y="2638409"/>
            <a:ext cx="2531014" cy="156966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High electricity 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02B59-952D-400D-A6DA-AF4CE70CB7A5}"/>
              </a:ext>
            </a:extLst>
          </p:cNvPr>
          <p:cNvSpPr txBox="1"/>
          <p:nvPr/>
        </p:nvSpPr>
        <p:spPr>
          <a:xfrm>
            <a:off x="7683231" y="2638409"/>
            <a:ext cx="2531014" cy="156966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Value of resilience of sustainability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121A4D-4A3C-4164-A5A5-2DD43BFE55D1}"/>
              </a:ext>
            </a:extLst>
          </p:cNvPr>
          <p:cNvSpPr txBox="1">
            <a:spLocks/>
          </p:cNvSpPr>
          <p:nvPr/>
        </p:nvSpPr>
        <p:spPr>
          <a:xfrm>
            <a:off x="225424" y="1110012"/>
            <a:ext cx="4827589" cy="5555901"/>
          </a:xfrm>
          <a:prstGeom prst="rect">
            <a:avLst/>
          </a:prstGeom>
        </p:spPr>
        <p:txBody>
          <a:bodyPr/>
          <a:lstStyle>
            <a:lvl1pPr marL="0" indent="-182880" algn="l" defTabSz="36576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factors to a bankable microgrid:</a:t>
            </a:r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FD570FA-BF86-4B6F-8C90-85426C229DC4}"/>
              </a:ext>
            </a:extLst>
          </p:cNvPr>
          <p:cNvSpPr/>
          <p:nvPr/>
        </p:nvSpPr>
        <p:spPr>
          <a:xfrm rot="5400000">
            <a:off x="5767388" y="682356"/>
            <a:ext cx="657223" cy="8236491"/>
          </a:xfrm>
          <a:prstGeom prst="rightBrac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29772-BC5F-4DA5-A9C0-7EE14EDACE23}"/>
              </a:ext>
            </a:extLst>
          </p:cNvPr>
          <p:cNvSpPr txBox="1"/>
          <p:nvPr/>
        </p:nvSpPr>
        <p:spPr>
          <a:xfrm>
            <a:off x="3816048" y="5495806"/>
            <a:ext cx="4562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Need to identify the underlying business case early</a:t>
            </a:r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45C9851D-E684-4383-A9D7-48BE05B474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87" b="597"/>
          <a:stretch/>
        </p:blipFill>
        <p:spPr>
          <a:xfrm>
            <a:off x="8457049" y="5407421"/>
            <a:ext cx="1257871" cy="11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148B83-C71D-4262-AED7-B406EA237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0" y="0"/>
            <a:ext cx="11161058" cy="685799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C16A9F3-A7D3-4D70-99AA-BA2DCA39DD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6715F1C-6A72-4DFC-AB31-CEFA3D1CF04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890"/>
          <a:stretch/>
        </p:blipFill>
        <p:spPr>
          <a:xfrm>
            <a:off x="4679007" y="516557"/>
            <a:ext cx="7727004" cy="52314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524C38-1F3C-49F0-8CE2-928A9D04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192087"/>
            <a:ext cx="8778875" cy="880754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Microgrid Adoption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9BB7F3-0FBF-4172-A2A6-4D216CC5CD6A}"/>
              </a:ext>
            </a:extLst>
          </p:cNvPr>
          <p:cNvSpPr txBox="1">
            <a:spLocks/>
          </p:cNvSpPr>
          <p:nvPr/>
        </p:nvSpPr>
        <p:spPr>
          <a:xfrm>
            <a:off x="225424" y="1110012"/>
            <a:ext cx="4827589" cy="5555901"/>
          </a:xfrm>
          <a:prstGeom prst="rect">
            <a:avLst/>
          </a:prstGeom>
        </p:spPr>
        <p:txBody>
          <a:bodyPr/>
          <a:lstStyle>
            <a:lvl1pPr marL="0" indent="-182880" algn="l" defTabSz="36576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3657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to identify:</a:t>
            </a:r>
          </a:p>
          <a:p>
            <a:pPr marL="160020" indent="-342900">
              <a:buFont typeface="Arial" panose="020B0604020202020204" pitchFamily="34" charset="0"/>
              <a:buChar char="•"/>
            </a:pPr>
            <a:r>
              <a:rPr lang="en-US" dirty="0"/>
              <a:t>Local drivers and goals</a:t>
            </a:r>
          </a:p>
          <a:p>
            <a:pPr marL="160020" indent="-342900">
              <a:buFont typeface="Arial" panose="020B0604020202020204" pitchFamily="34" charset="0"/>
              <a:buChar char="•"/>
            </a:pPr>
            <a:r>
              <a:rPr lang="en-US" dirty="0"/>
              <a:t>Available levers </a:t>
            </a:r>
          </a:p>
          <a:p>
            <a:pPr marL="525780" lvl="2" indent="-342900"/>
            <a:r>
              <a:rPr lang="en-US" dirty="0"/>
              <a:t>Permitting</a:t>
            </a:r>
          </a:p>
          <a:p>
            <a:pPr marL="525780" lvl="2" indent="-342900"/>
            <a:r>
              <a:rPr lang="en-US" dirty="0"/>
              <a:t>DPU</a:t>
            </a:r>
          </a:p>
          <a:p>
            <a:pPr marL="525780" lvl="2" indent="-342900"/>
            <a:r>
              <a:rPr lang="en-US" dirty="0"/>
              <a:t>Codes</a:t>
            </a:r>
          </a:p>
          <a:p>
            <a:pPr marL="525780" lvl="2" indent="-342900"/>
            <a:r>
              <a:rPr lang="en-US" dirty="0"/>
              <a:t>Zoning</a:t>
            </a:r>
          </a:p>
          <a:p>
            <a:pPr marL="525780" lvl="2" indent="-342900"/>
            <a:r>
              <a:rPr lang="en-US" dirty="0"/>
              <a:t>etc.</a:t>
            </a:r>
          </a:p>
          <a:p>
            <a:pPr marL="160020" indent="-342900">
              <a:buFont typeface="Arial" panose="020B0604020202020204" pitchFamily="34" charset="0"/>
              <a:buChar char="•"/>
            </a:pPr>
            <a:r>
              <a:rPr lang="en-US" dirty="0"/>
              <a:t>Build consensus and stakeholder engagement</a:t>
            </a:r>
          </a:p>
          <a:p>
            <a:pPr marL="16002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182A91-A735-4C42-952C-877EB247CC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1520" y="6396353"/>
            <a:ext cx="914400" cy="277169"/>
          </a:xfrm>
          <a:prstGeom prst="rect">
            <a:avLst/>
          </a:prstGeom>
        </p:spPr>
      </p:pic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73BA685E-FD8E-4F9A-8973-93C95E8F1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7" b="597"/>
          <a:stretch/>
        </p:blipFill>
        <p:spPr>
          <a:xfrm>
            <a:off x="3608113" y="1617258"/>
            <a:ext cx="598454" cy="538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1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Thank you !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D10FEFF-8559-4897-9602-E56D733C3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0909" y="3653831"/>
            <a:ext cx="761396" cy="53932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C5673F9-4F74-4885-9BE1-D60F0E19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393" y="3533751"/>
            <a:ext cx="791304" cy="6923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C10CC8-EDF1-4B42-89C9-F665D7C66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7552" y="1643622"/>
            <a:ext cx="1258340" cy="8007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794FFB9-7DFA-4DB6-AB45-B169A5419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0427" y="3579789"/>
            <a:ext cx="600318" cy="60031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DBE5318-5DB3-49ED-B7E4-5751088ECFA7}"/>
              </a:ext>
            </a:extLst>
          </p:cNvPr>
          <p:cNvSpPr txBox="1"/>
          <p:nvPr/>
        </p:nvSpPr>
        <p:spPr>
          <a:xfrm>
            <a:off x="8216203" y="2487988"/>
            <a:ext cx="1066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Utility Grid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A48081-297B-4534-836B-81696FC33789}"/>
              </a:ext>
            </a:extLst>
          </p:cNvPr>
          <p:cNvSpPr txBox="1"/>
          <p:nvPr/>
        </p:nvSpPr>
        <p:spPr>
          <a:xfrm>
            <a:off x="10169601" y="4188986"/>
            <a:ext cx="116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Backup Generator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145618-E2F1-491A-8A6D-C5F4B001DDE3}"/>
              </a:ext>
            </a:extLst>
          </p:cNvPr>
          <p:cNvCxnSpPr>
            <a:cxnSpLocks/>
          </p:cNvCxnSpPr>
          <p:nvPr/>
        </p:nvCxnSpPr>
        <p:spPr>
          <a:xfrm>
            <a:off x="8687067" y="2734210"/>
            <a:ext cx="9655" cy="42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D9C9D-6E3C-490B-9DF1-D7BEA0E38ED0}"/>
              </a:ext>
            </a:extLst>
          </p:cNvPr>
          <p:cNvCxnSpPr>
            <a:cxnSpLocks/>
            <a:stCxn id="7" idx="1"/>
            <a:endCxn id="35" idx="3"/>
          </p:cNvCxnSpPr>
          <p:nvPr/>
        </p:nvCxnSpPr>
        <p:spPr>
          <a:xfrm flipH="1">
            <a:off x="9609513" y="3923492"/>
            <a:ext cx="761396" cy="1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AE87C2B-1C17-4C20-A3E3-06FAC3804014}"/>
              </a:ext>
            </a:extLst>
          </p:cNvPr>
          <p:cNvSpPr/>
          <p:nvPr/>
        </p:nvSpPr>
        <p:spPr>
          <a:xfrm>
            <a:off x="7783933" y="3156897"/>
            <a:ext cx="1825580" cy="1535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25325A-AA74-4A1E-BDD0-8590EDEBAA31}"/>
              </a:ext>
            </a:extLst>
          </p:cNvPr>
          <p:cNvSpPr txBox="1"/>
          <p:nvPr/>
        </p:nvSpPr>
        <p:spPr>
          <a:xfrm>
            <a:off x="8114717" y="4313352"/>
            <a:ext cx="116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Building Load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77A5BD-EB3D-418A-BF16-3B04580FBA61}"/>
              </a:ext>
            </a:extLst>
          </p:cNvPr>
          <p:cNvSpPr txBox="1"/>
          <p:nvPr/>
        </p:nvSpPr>
        <p:spPr>
          <a:xfrm>
            <a:off x="3683726" y="330658"/>
            <a:ext cx="600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Basic Building or Campus Electrical Configuration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09625-39ED-4F65-8FCC-5318DBAEFCE3}"/>
              </a:ext>
            </a:extLst>
          </p:cNvPr>
          <p:cNvSpPr txBox="1"/>
          <p:nvPr/>
        </p:nvSpPr>
        <p:spPr>
          <a:xfrm>
            <a:off x="1963484" y="2267702"/>
            <a:ext cx="3413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Benefits: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Works!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Generally low cost</a:t>
            </a:r>
          </a:p>
        </p:txBody>
      </p:sp>
    </p:spTree>
    <p:extLst>
      <p:ext uri="{BB962C8B-B14F-4D97-AF65-F5344CB8AC3E}">
        <p14:creationId xmlns:p14="http://schemas.microsoft.com/office/powerpoint/2010/main" val="422820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D10FEFF-8559-4897-9602-E56D733C3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450" y="3653831"/>
            <a:ext cx="761396" cy="53932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C5673F9-4F74-4885-9BE1-D60F0E19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3934" y="3577296"/>
            <a:ext cx="791304" cy="6923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C10CC8-EDF1-4B42-89C9-F665D7C66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6882" y="1520362"/>
            <a:ext cx="1258340" cy="8007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794FFB9-7DFA-4DB6-AB45-B169A5419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4968" y="3623334"/>
            <a:ext cx="600318" cy="60031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DBE5318-5DB3-49ED-B7E4-5751088ECFA7}"/>
              </a:ext>
            </a:extLst>
          </p:cNvPr>
          <p:cNvSpPr txBox="1"/>
          <p:nvPr/>
        </p:nvSpPr>
        <p:spPr>
          <a:xfrm>
            <a:off x="7913207" y="2383487"/>
            <a:ext cx="1066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Utility Grid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A48081-297B-4534-836B-81696FC33789}"/>
              </a:ext>
            </a:extLst>
          </p:cNvPr>
          <p:cNvSpPr txBox="1"/>
          <p:nvPr/>
        </p:nvSpPr>
        <p:spPr>
          <a:xfrm>
            <a:off x="10004142" y="4188986"/>
            <a:ext cx="116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Backup Generator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D9C9D-6E3C-490B-9DF1-D7BEA0E38ED0}"/>
              </a:ext>
            </a:extLst>
          </p:cNvPr>
          <p:cNvCxnSpPr>
            <a:cxnSpLocks/>
            <a:stCxn id="7" idx="1"/>
            <a:endCxn id="2" idx="3"/>
          </p:cNvCxnSpPr>
          <p:nvPr/>
        </p:nvCxnSpPr>
        <p:spPr>
          <a:xfrm flipH="1" flipV="1">
            <a:off x="9444054" y="3921982"/>
            <a:ext cx="761396" cy="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E4C182-6FE8-4B76-8DE1-E14D7C03F34F}"/>
              </a:ext>
            </a:extLst>
          </p:cNvPr>
          <p:cNvCxnSpPr>
            <a:cxnSpLocks/>
          </p:cNvCxnSpPr>
          <p:nvPr/>
        </p:nvCxnSpPr>
        <p:spPr>
          <a:xfrm>
            <a:off x="7171230" y="3939400"/>
            <a:ext cx="4472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6CEBD856-A740-4D63-89AC-652C1A80E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2346" y="3190774"/>
            <a:ext cx="1097516" cy="1078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5CA92-5CC2-4B28-A19E-EC9AB48310CC}"/>
              </a:ext>
            </a:extLst>
          </p:cNvPr>
          <p:cNvSpPr txBox="1">
            <a:spLocks/>
          </p:cNvSpPr>
          <p:nvPr/>
        </p:nvSpPr>
        <p:spPr>
          <a:xfrm>
            <a:off x="6318352" y="4336423"/>
            <a:ext cx="88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Solar Array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17B928-05A2-44F5-AD18-0EC642E149D6}"/>
              </a:ext>
            </a:extLst>
          </p:cNvPr>
          <p:cNvCxnSpPr>
            <a:cxnSpLocks/>
          </p:cNvCxnSpPr>
          <p:nvPr/>
        </p:nvCxnSpPr>
        <p:spPr>
          <a:xfrm>
            <a:off x="8446397" y="2629708"/>
            <a:ext cx="9655" cy="4226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7B512D-6D42-4459-8B89-1C4A18A429BA}"/>
              </a:ext>
            </a:extLst>
          </p:cNvPr>
          <p:cNvSpPr/>
          <p:nvPr/>
        </p:nvSpPr>
        <p:spPr>
          <a:xfrm>
            <a:off x="7618474" y="3107598"/>
            <a:ext cx="1825580" cy="1628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727FA-04CA-44F9-965F-BED10B7753F5}"/>
              </a:ext>
            </a:extLst>
          </p:cNvPr>
          <p:cNvSpPr txBox="1"/>
          <p:nvPr/>
        </p:nvSpPr>
        <p:spPr>
          <a:xfrm>
            <a:off x="7949258" y="4356897"/>
            <a:ext cx="116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Building Load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7C7E38-E809-47CB-8A88-77D226537131}"/>
              </a:ext>
            </a:extLst>
          </p:cNvPr>
          <p:cNvSpPr txBox="1"/>
          <p:nvPr/>
        </p:nvSpPr>
        <p:spPr>
          <a:xfrm>
            <a:off x="1963484" y="921607"/>
            <a:ext cx="4452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Add </a:t>
            </a:r>
            <a:r>
              <a:rPr lang="en-US" sz="2800" b="1" dirty="0">
                <a:solidFill>
                  <a:srgbClr val="0070C0"/>
                </a:solidFill>
              </a:rPr>
              <a:t>Solar</a:t>
            </a:r>
          </a:p>
          <a:p>
            <a:r>
              <a:rPr lang="en-US" sz="2000" b="1" dirty="0"/>
              <a:t>(or other onsite generation)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7016E-A5A2-487C-B475-93C58FCC8492}"/>
              </a:ext>
            </a:extLst>
          </p:cNvPr>
          <p:cNvSpPr txBox="1"/>
          <p:nvPr/>
        </p:nvSpPr>
        <p:spPr>
          <a:xfrm>
            <a:off x="1741716" y="5520342"/>
            <a:ext cx="6008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Common 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Net Meter with 2-way 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Backup generation can be supplemented by solar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574741-D82C-4BE8-A90C-7DD881799380}"/>
              </a:ext>
            </a:extLst>
          </p:cNvPr>
          <p:cNvSpPr txBox="1"/>
          <p:nvPr/>
        </p:nvSpPr>
        <p:spPr>
          <a:xfrm>
            <a:off x="1963484" y="2267702"/>
            <a:ext cx="3413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Benefits: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Reduced energy / cost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Third Party Finance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Reduced GHG</a:t>
            </a:r>
          </a:p>
        </p:txBody>
      </p:sp>
    </p:spTree>
    <p:extLst>
      <p:ext uri="{BB962C8B-B14F-4D97-AF65-F5344CB8AC3E}">
        <p14:creationId xmlns:p14="http://schemas.microsoft.com/office/powerpoint/2010/main" val="327321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D10FEFF-8559-4897-9602-E56D733C3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621" y="3904877"/>
            <a:ext cx="761396" cy="53932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C5673F9-4F74-4885-9BE1-D60F0E19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8106" y="3664386"/>
            <a:ext cx="791304" cy="6923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C10CC8-EDF1-4B42-89C9-F665D7C66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1054" y="475330"/>
            <a:ext cx="1258340" cy="8007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794FFB9-7DFA-4DB6-AB45-B169A5419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9140" y="3710424"/>
            <a:ext cx="600318" cy="60031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DBE5318-5DB3-49ED-B7E4-5751088ECFA7}"/>
              </a:ext>
            </a:extLst>
          </p:cNvPr>
          <p:cNvSpPr txBox="1"/>
          <p:nvPr/>
        </p:nvSpPr>
        <p:spPr>
          <a:xfrm>
            <a:off x="8087379" y="1338455"/>
            <a:ext cx="1066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Utility Grid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A48081-297B-4534-836B-81696FC33789}"/>
              </a:ext>
            </a:extLst>
          </p:cNvPr>
          <p:cNvSpPr txBox="1"/>
          <p:nvPr/>
        </p:nvSpPr>
        <p:spPr>
          <a:xfrm>
            <a:off x="10178314" y="4424124"/>
            <a:ext cx="116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Generator (cogen, etc.)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D9C9D-6E3C-490B-9DF1-D7BEA0E38ED0}"/>
              </a:ext>
            </a:extLst>
          </p:cNvPr>
          <p:cNvCxnSpPr>
            <a:cxnSpLocks/>
            <a:stCxn id="7" idx="1"/>
            <a:endCxn id="2" idx="3"/>
          </p:cNvCxnSpPr>
          <p:nvPr/>
        </p:nvCxnSpPr>
        <p:spPr>
          <a:xfrm flipH="1">
            <a:off x="9618226" y="4174538"/>
            <a:ext cx="761395" cy="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E4C182-6FE8-4B76-8DE1-E14D7C03F34F}"/>
              </a:ext>
            </a:extLst>
          </p:cNvPr>
          <p:cNvCxnSpPr>
            <a:cxnSpLocks/>
          </p:cNvCxnSpPr>
          <p:nvPr/>
        </p:nvCxnSpPr>
        <p:spPr>
          <a:xfrm>
            <a:off x="7345402" y="4026490"/>
            <a:ext cx="4472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6CEBD856-A740-4D63-89AC-652C1A80E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66518" y="3277864"/>
            <a:ext cx="1097516" cy="1078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5CA92-5CC2-4B28-A19E-EC9AB48310CC}"/>
              </a:ext>
            </a:extLst>
          </p:cNvPr>
          <p:cNvSpPr txBox="1">
            <a:spLocks/>
          </p:cNvSpPr>
          <p:nvPr/>
        </p:nvSpPr>
        <p:spPr>
          <a:xfrm>
            <a:off x="6492524" y="4423513"/>
            <a:ext cx="88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Solar Array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17B928-05A2-44F5-AD18-0EC642E149D6}"/>
              </a:ext>
            </a:extLst>
          </p:cNvPr>
          <p:cNvCxnSpPr>
            <a:cxnSpLocks/>
          </p:cNvCxnSpPr>
          <p:nvPr/>
        </p:nvCxnSpPr>
        <p:spPr>
          <a:xfrm>
            <a:off x="8636118" y="1688316"/>
            <a:ext cx="9655" cy="4226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7B512D-6D42-4459-8B89-1C4A18A429BA}"/>
              </a:ext>
            </a:extLst>
          </p:cNvPr>
          <p:cNvSpPr/>
          <p:nvPr/>
        </p:nvSpPr>
        <p:spPr>
          <a:xfrm>
            <a:off x="7792646" y="3525898"/>
            <a:ext cx="1825580" cy="1297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727FA-04CA-44F9-965F-BED10B7753F5}"/>
              </a:ext>
            </a:extLst>
          </p:cNvPr>
          <p:cNvSpPr txBox="1"/>
          <p:nvPr/>
        </p:nvSpPr>
        <p:spPr>
          <a:xfrm>
            <a:off x="8123430" y="4443987"/>
            <a:ext cx="116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Building Load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75DDC3F-859F-480E-87EA-0390E40B0E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39691" y="2151999"/>
            <a:ext cx="651892" cy="651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25B8CF-8236-486B-BB8A-7EF2FAFE9CFA}"/>
              </a:ext>
            </a:extLst>
          </p:cNvPr>
          <p:cNvSpPr txBox="1"/>
          <p:nvPr/>
        </p:nvSpPr>
        <p:spPr>
          <a:xfrm>
            <a:off x="8174381" y="2816681"/>
            <a:ext cx="941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Microgrid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42BBCD-EEB1-4A13-AFD5-A8F6FCCC2DF5}"/>
              </a:ext>
            </a:extLst>
          </p:cNvPr>
          <p:cNvCxnSpPr>
            <a:cxnSpLocks/>
          </p:cNvCxnSpPr>
          <p:nvPr/>
        </p:nvCxnSpPr>
        <p:spPr>
          <a:xfrm>
            <a:off x="8640945" y="3029093"/>
            <a:ext cx="9655" cy="4226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62D6D7-B68C-477C-8BE0-8C2DB435A5FE}"/>
              </a:ext>
            </a:extLst>
          </p:cNvPr>
          <p:cNvSpPr txBox="1"/>
          <p:nvPr/>
        </p:nvSpPr>
        <p:spPr>
          <a:xfrm>
            <a:off x="1832760" y="917095"/>
            <a:ext cx="3678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Add Island-ability    	= </a:t>
            </a:r>
            <a:r>
              <a:rPr lang="en-US" sz="2800" b="1" dirty="0">
                <a:solidFill>
                  <a:srgbClr val="0070C0"/>
                </a:solidFill>
              </a:rPr>
              <a:t>Microgrid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B07B82-FFD7-48E2-8DB4-07FB11E20A94}"/>
              </a:ext>
            </a:extLst>
          </p:cNvPr>
          <p:cNvSpPr txBox="1"/>
          <p:nvPr/>
        </p:nvSpPr>
        <p:spPr>
          <a:xfrm>
            <a:off x="1741716" y="5520342"/>
            <a:ext cx="6008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Common 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Critical load management (load controller)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Overall load and multiple generator control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0C183-942E-4D77-81DB-8713B109ACE0}"/>
              </a:ext>
            </a:extLst>
          </p:cNvPr>
          <p:cNvSpPr txBox="1"/>
          <p:nvPr/>
        </p:nvSpPr>
        <p:spPr>
          <a:xfrm>
            <a:off x="1963484" y="2267702"/>
            <a:ext cx="3413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Benefits: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Resiliency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Self Production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Decarbonization</a:t>
            </a:r>
          </a:p>
        </p:txBody>
      </p:sp>
    </p:spTree>
    <p:extLst>
      <p:ext uri="{BB962C8B-B14F-4D97-AF65-F5344CB8AC3E}">
        <p14:creationId xmlns:p14="http://schemas.microsoft.com/office/powerpoint/2010/main" val="249874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D10FEFF-8559-4897-9602-E56D733C3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7367" y="3904877"/>
            <a:ext cx="761396" cy="53932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C5673F9-4F74-4885-9BE1-D60F0E19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5852" y="3664386"/>
            <a:ext cx="791304" cy="6923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C10CC8-EDF1-4B42-89C9-F665D7C66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8800" y="475330"/>
            <a:ext cx="1258340" cy="8007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794FFB9-7DFA-4DB6-AB45-B169A5419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6886" y="3710424"/>
            <a:ext cx="600318" cy="60031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DBE5318-5DB3-49ED-B7E4-5751088ECFA7}"/>
              </a:ext>
            </a:extLst>
          </p:cNvPr>
          <p:cNvSpPr txBox="1"/>
          <p:nvPr/>
        </p:nvSpPr>
        <p:spPr>
          <a:xfrm>
            <a:off x="8035125" y="1338455"/>
            <a:ext cx="1066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Utility Grid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A48081-297B-4534-836B-81696FC33789}"/>
              </a:ext>
            </a:extLst>
          </p:cNvPr>
          <p:cNvSpPr txBox="1"/>
          <p:nvPr/>
        </p:nvSpPr>
        <p:spPr>
          <a:xfrm>
            <a:off x="10126060" y="4424124"/>
            <a:ext cx="116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Generator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D9C9D-6E3C-490B-9DF1-D7BEA0E38ED0}"/>
              </a:ext>
            </a:extLst>
          </p:cNvPr>
          <p:cNvCxnSpPr>
            <a:cxnSpLocks/>
            <a:stCxn id="7" idx="1"/>
            <a:endCxn id="2" idx="3"/>
          </p:cNvCxnSpPr>
          <p:nvPr/>
        </p:nvCxnSpPr>
        <p:spPr>
          <a:xfrm flipH="1">
            <a:off x="9565972" y="4174538"/>
            <a:ext cx="761395" cy="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E4C182-6FE8-4B76-8DE1-E14D7C03F34F}"/>
              </a:ext>
            </a:extLst>
          </p:cNvPr>
          <p:cNvCxnSpPr>
            <a:cxnSpLocks/>
          </p:cNvCxnSpPr>
          <p:nvPr/>
        </p:nvCxnSpPr>
        <p:spPr>
          <a:xfrm>
            <a:off x="7293148" y="4183252"/>
            <a:ext cx="4472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6CEBD856-A740-4D63-89AC-652C1A80E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57502" y="3338827"/>
            <a:ext cx="1097516" cy="1078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5CA92-5CC2-4B28-A19E-EC9AB48310CC}"/>
              </a:ext>
            </a:extLst>
          </p:cNvPr>
          <p:cNvSpPr txBox="1">
            <a:spLocks/>
          </p:cNvSpPr>
          <p:nvPr/>
        </p:nvSpPr>
        <p:spPr>
          <a:xfrm>
            <a:off x="6283508" y="4484476"/>
            <a:ext cx="88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Solar Array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17B928-05A2-44F5-AD18-0EC642E149D6}"/>
              </a:ext>
            </a:extLst>
          </p:cNvPr>
          <p:cNvCxnSpPr>
            <a:cxnSpLocks/>
          </p:cNvCxnSpPr>
          <p:nvPr/>
        </p:nvCxnSpPr>
        <p:spPr>
          <a:xfrm>
            <a:off x="8583864" y="1688316"/>
            <a:ext cx="9655" cy="4226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7B512D-6D42-4459-8B89-1C4A18A429BA}"/>
              </a:ext>
            </a:extLst>
          </p:cNvPr>
          <p:cNvSpPr/>
          <p:nvPr/>
        </p:nvSpPr>
        <p:spPr>
          <a:xfrm>
            <a:off x="7740392" y="3525898"/>
            <a:ext cx="1825580" cy="1297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727FA-04CA-44F9-965F-BED10B7753F5}"/>
              </a:ext>
            </a:extLst>
          </p:cNvPr>
          <p:cNvSpPr txBox="1"/>
          <p:nvPr/>
        </p:nvSpPr>
        <p:spPr>
          <a:xfrm>
            <a:off x="8071176" y="4443987"/>
            <a:ext cx="116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Building Load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75DDC3F-859F-480E-87EA-0390E40B0E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87437" y="2151999"/>
            <a:ext cx="651892" cy="651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25B8CF-8236-486B-BB8A-7EF2FAFE9CFA}"/>
              </a:ext>
            </a:extLst>
          </p:cNvPr>
          <p:cNvSpPr txBox="1"/>
          <p:nvPr/>
        </p:nvSpPr>
        <p:spPr>
          <a:xfrm>
            <a:off x="8122127" y="2816681"/>
            <a:ext cx="941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Microgrid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42BBCD-EEB1-4A13-AFD5-A8F6FCCC2DF5}"/>
              </a:ext>
            </a:extLst>
          </p:cNvPr>
          <p:cNvCxnSpPr>
            <a:cxnSpLocks/>
          </p:cNvCxnSpPr>
          <p:nvPr/>
        </p:nvCxnSpPr>
        <p:spPr>
          <a:xfrm>
            <a:off x="8588691" y="3029093"/>
            <a:ext cx="9655" cy="4226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653DB3C0-2216-4B8B-A1DB-09E1805B25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65094" y="2210606"/>
            <a:ext cx="929746" cy="4885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918B39-1D11-4A85-9743-BD943CDFA942}"/>
              </a:ext>
            </a:extLst>
          </p:cNvPr>
          <p:cNvSpPr txBox="1"/>
          <p:nvPr/>
        </p:nvSpPr>
        <p:spPr>
          <a:xfrm>
            <a:off x="6412982" y="2791581"/>
            <a:ext cx="116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Storage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4E5A492-01CF-48AA-B97E-FA1D4E8CEE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46707" y="2167508"/>
            <a:ext cx="339576" cy="6243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953E90-1666-4BA6-AA50-1361C144BF43}"/>
              </a:ext>
            </a:extLst>
          </p:cNvPr>
          <p:cNvSpPr txBox="1"/>
          <p:nvPr/>
        </p:nvSpPr>
        <p:spPr>
          <a:xfrm>
            <a:off x="9623762" y="2699118"/>
            <a:ext cx="116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Electric Vehicles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825F4A-BE39-4D45-BD0D-D361045E2B93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 flipV="1">
            <a:off x="7186283" y="2477945"/>
            <a:ext cx="1101154" cy="17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46816A-6D0F-4E1F-B3DA-32D97F3F3C58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8939329" y="2454862"/>
            <a:ext cx="825765" cy="230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CB36791-0F00-45B0-897A-6767B1924FDD}"/>
              </a:ext>
            </a:extLst>
          </p:cNvPr>
          <p:cNvSpPr txBox="1"/>
          <p:nvPr/>
        </p:nvSpPr>
        <p:spPr>
          <a:xfrm>
            <a:off x="1832760" y="734209"/>
            <a:ext cx="3672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Add </a:t>
            </a:r>
            <a:r>
              <a:rPr lang="en-US" sz="2800" b="1" dirty="0">
                <a:solidFill>
                  <a:srgbClr val="0070C0"/>
                </a:solidFill>
              </a:rPr>
              <a:t>Storage</a:t>
            </a:r>
            <a:r>
              <a:rPr lang="en-US" sz="2800" b="1" dirty="0"/>
              <a:t> and More </a:t>
            </a:r>
            <a:r>
              <a:rPr lang="en-US" sz="2800" b="1" dirty="0">
                <a:solidFill>
                  <a:srgbClr val="0070C0"/>
                </a:solidFill>
              </a:rPr>
              <a:t>Controllable Loads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51F32A-61C4-4440-BFE0-D1FF8FEE8F42}"/>
              </a:ext>
            </a:extLst>
          </p:cNvPr>
          <p:cNvSpPr txBox="1"/>
          <p:nvPr/>
        </p:nvSpPr>
        <p:spPr>
          <a:xfrm>
            <a:off x="1741715" y="5520342"/>
            <a:ext cx="7197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Common 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Storage can buffer peaks and support backup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EVs can be selectively charged based on grid conditions or solar availability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E8840C-CEFD-4A7E-BB3B-857BC50FF6F5}"/>
              </a:ext>
            </a:extLst>
          </p:cNvPr>
          <p:cNvSpPr txBox="1"/>
          <p:nvPr/>
        </p:nvSpPr>
        <p:spPr>
          <a:xfrm>
            <a:off x="2025534" y="2402513"/>
            <a:ext cx="4070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Benefits: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Batteries enable 24/7 use of solar, demand shaving, arbitrage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EVs represent easily curtailable load and eventually V2G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Enables Cost externalization</a:t>
            </a:r>
          </a:p>
        </p:txBody>
      </p:sp>
    </p:spTree>
    <p:extLst>
      <p:ext uri="{BB962C8B-B14F-4D97-AF65-F5344CB8AC3E}">
        <p14:creationId xmlns:p14="http://schemas.microsoft.com/office/powerpoint/2010/main" val="69935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C5673F9-4F74-4885-9BE1-D60F0E199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5852" y="3664386"/>
            <a:ext cx="791304" cy="6923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C10CC8-EDF1-4B42-89C9-F665D7C66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8800" y="475330"/>
            <a:ext cx="1258340" cy="8007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794FFB9-7DFA-4DB6-AB45-B169A5419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6886" y="3710424"/>
            <a:ext cx="600318" cy="60031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DBE5318-5DB3-49ED-B7E4-5751088ECFA7}"/>
              </a:ext>
            </a:extLst>
          </p:cNvPr>
          <p:cNvSpPr txBox="1"/>
          <p:nvPr/>
        </p:nvSpPr>
        <p:spPr>
          <a:xfrm>
            <a:off x="8035125" y="1338455"/>
            <a:ext cx="1066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Utility Grid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E4C182-6FE8-4B76-8DE1-E14D7C03F34F}"/>
              </a:ext>
            </a:extLst>
          </p:cNvPr>
          <p:cNvCxnSpPr>
            <a:cxnSpLocks/>
          </p:cNvCxnSpPr>
          <p:nvPr/>
        </p:nvCxnSpPr>
        <p:spPr>
          <a:xfrm>
            <a:off x="7293148" y="4183252"/>
            <a:ext cx="4472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6CEBD856-A740-4D63-89AC-652C1A80E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7502" y="3338827"/>
            <a:ext cx="1097516" cy="1078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5CA92-5CC2-4B28-A19E-EC9AB48310CC}"/>
              </a:ext>
            </a:extLst>
          </p:cNvPr>
          <p:cNvSpPr txBox="1">
            <a:spLocks/>
          </p:cNvSpPr>
          <p:nvPr/>
        </p:nvSpPr>
        <p:spPr>
          <a:xfrm>
            <a:off x="6283508" y="4484476"/>
            <a:ext cx="88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Solar Array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17B928-05A2-44F5-AD18-0EC642E149D6}"/>
              </a:ext>
            </a:extLst>
          </p:cNvPr>
          <p:cNvCxnSpPr>
            <a:cxnSpLocks/>
          </p:cNvCxnSpPr>
          <p:nvPr/>
        </p:nvCxnSpPr>
        <p:spPr>
          <a:xfrm>
            <a:off x="8583864" y="1688316"/>
            <a:ext cx="9655" cy="4226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7B512D-6D42-4459-8B89-1C4A18A429BA}"/>
              </a:ext>
            </a:extLst>
          </p:cNvPr>
          <p:cNvSpPr/>
          <p:nvPr/>
        </p:nvSpPr>
        <p:spPr>
          <a:xfrm>
            <a:off x="7740392" y="3525898"/>
            <a:ext cx="1825580" cy="1297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727FA-04CA-44F9-965F-BED10B7753F5}"/>
              </a:ext>
            </a:extLst>
          </p:cNvPr>
          <p:cNvSpPr txBox="1"/>
          <p:nvPr/>
        </p:nvSpPr>
        <p:spPr>
          <a:xfrm>
            <a:off x="8071176" y="4443987"/>
            <a:ext cx="116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Building Load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75DDC3F-859F-480E-87EA-0390E40B0E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7437" y="2151999"/>
            <a:ext cx="651892" cy="651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25B8CF-8236-486B-BB8A-7EF2FAFE9CFA}"/>
              </a:ext>
            </a:extLst>
          </p:cNvPr>
          <p:cNvSpPr txBox="1"/>
          <p:nvPr/>
        </p:nvSpPr>
        <p:spPr>
          <a:xfrm>
            <a:off x="8122127" y="2816681"/>
            <a:ext cx="941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Microgrid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42BBCD-EEB1-4A13-AFD5-A8F6FCCC2DF5}"/>
              </a:ext>
            </a:extLst>
          </p:cNvPr>
          <p:cNvCxnSpPr>
            <a:cxnSpLocks/>
          </p:cNvCxnSpPr>
          <p:nvPr/>
        </p:nvCxnSpPr>
        <p:spPr>
          <a:xfrm>
            <a:off x="8588691" y="3029093"/>
            <a:ext cx="9655" cy="4226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653DB3C0-2216-4B8B-A1DB-09E1805B25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65094" y="2210606"/>
            <a:ext cx="929746" cy="4885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918B39-1D11-4A85-9743-BD943CDFA942}"/>
              </a:ext>
            </a:extLst>
          </p:cNvPr>
          <p:cNvSpPr txBox="1"/>
          <p:nvPr/>
        </p:nvSpPr>
        <p:spPr>
          <a:xfrm>
            <a:off x="6235866" y="2786151"/>
            <a:ext cx="116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Storage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4E5A492-01CF-48AA-B97E-FA1D4E8CEE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46707" y="2167508"/>
            <a:ext cx="339576" cy="6243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953E90-1666-4BA6-AA50-1361C144BF43}"/>
              </a:ext>
            </a:extLst>
          </p:cNvPr>
          <p:cNvSpPr txBox="1"/>
          <p:nvPr/>
        </p:nvSpPr>
        <p:spPr>
          <a:xfrm>
            <a:off x="9623762" y="2699118"/>
            <a:ext cx="116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Electric Vehicles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825F4A-BE39-4D45-BD0D-D361045E2B93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 flipV="1">
            <a:off x="7186283" y="2477945"/>
            <a:ext cx="1101154" cy="17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46816A-6D0F-4E1F-B3DA-32D97F3F3C58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8939329" y="2454862"/>
            <a:ext cx="825765" cy="230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CB36791-0F00-45B0-897A-6767B1924FDD}"/>
              </a:ext>
            </a:extLst>
          </p:cNvPr>
          <p:cNvSpPr txBox="1"/>
          <p:nvPr/>
        </p:nvSpPr>
        <p:spPr>
          <a:xfrm>
            <a:off x="1832759" y="734209"/>
            <a:ext cx="4070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Over time: replace backup generator with more batteries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E8840C-CEFD-4A7E-BB3B-857BC50FF6F5}"/>
              </a:ext>
            </a:extLst>
          </p:cNvPr>
          <p:cNvSpPr txBox="1"/>
          <p:nvPr/>
        </p:nvSpPr>
        <p:spPr>
          <a:xfrm>
            <a:off x="2025534" y="2402513"/>
            <a:ext cx="4070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Benefits: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All electric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Zero carbon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F2D4039-4C35-4542-8D9E-215C95088E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40857" y="2179513"/>
            <a:ext cx="339576" cy="6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/>
          <p:cNvSpPr txBox="1">
            <a:spLocks/>
          </p:cNvSpPr>
          <p:nvPr/>
        </p:nvSpPr>
        <p:spPr>
          <a:xfrm>
            <a:off x="12192000" y="1875848"/>
            <a:ext cx="3191101" cy="4358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/>
              <a:t>Architect:</a:t>
            </a:r>
            <a:endParaRPr lang="en-US"/>
          </a:p>
          <a:p>
            <a:pPr lvl="0">
              <a:defRPr/>
            </a:pPr>
            <a:r>
              <a:rPr lang="en-US" b="1"/>
              <a:t>Client: </a:t>
            </a:r>
          </a:p>
          <a:p>
            <a:pPr lvl="0">
              <a:defRPr/>
            </a:pPr>
            <a:r>
              <a:rPr lang="en-US" b="1"/>
              <a:t>Project: </a:t>
            </a:r>
          </a:p>
          <a:p>
            <a:pPr lvl="0">
              <a:defRPr/>
            </a:pPr>
            <a:r>
              <a:rPr lang="en-US" b="1"/>
              <a:t>Services:</a:t>
            </a:r>
          </a:p>
        </p:txBody>
      </p:sp>
      <p:pic>
        <p:nvPicPr>
          <p:cNvPr id="2050" name="Picture 2" descr="Image result for las positas microgrid">
            <a:extLst>
              <a:ext uri="{FF2B5EF4-FFF2-40B4-BE49-F238E27FC236}">
                <a16:creationId xmlns:a16="http://schemas.microsoft.com/office/drawing/2014/main" id="{6A9B0B2B-097D-4870-9C7B-991958732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r="13820"/>
          <a:stretch/>
        </p:blipFill>
        <p:spPr bwMode="auto">
          <a:xfrm>
            <a:off x="1638300" y="0"/>
            <a:ext cx="7010400" cy="68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2"/>
          <p:cNvSpPr txBox="1">
            <a:spLocks/>
          </p:cNvSpPr>
          <p:nvPr/>
        </p:nvSpPr>
        <p:spPr>
          <a:xfrm>
            <a:off x="8773886" y="620714"/>
            <a:ext cx="3286309" cy="15969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9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Las</a:t>
            </a:r>
            <a:r>
              <a:rPr kumimoji="0" lang="en-CA" sz="2900" b="1" i="0" u="none" strike="noStrike" kern="1200" cap="none" spc="0" normalizeH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Positas College</a:t>
            </a:r>
            <a:br>
              <a:rPr kumimoji="0" lang="en-CA" sz="29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panose="00000500000000000000" pitchFamily="2" charset="0"/>
                <a:ea typeface="Montserrat SemiBold" charset="0"/>
                <a:cs typeface="Montserrat SemiBold" charset="0"/>
              </a:rPr>
              <a:t>Livermore, CA</a:t>
            </a:r>
            <a:endParaRPr kumimoji="0" lang="en-CA" sz="2800" b="0" i="1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panose="00000500000000000000" pitchFamily="2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8773886" y="2303929"/>
            <a:ext cx="3191101" cy="2088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Features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:</a:t>
            </a:r>
          </a:p>
          <a:p>
            <a:pPr marL="285750" indent="-285750">
              <a:buFont typeface="Symbol" panose="05050102010706020507" pitchFamily="18" charset="2"/>
              <a:buChar char=""/>
              <a:defRPr/>
            </a:pPr>
            <a:r>
              <a:rPr lang="en-GB" dirty="0"/>
              <a:t>District scale energy and microgrid system serving the entire campus </a:t>
            </a:r>
          </a:p>
          <a:p>
            <a:pPr marL="285750" indent="-285750">
              <a:buFont typeface="Symbol" panose="05050102010706020507" pitchFamily="18" charset="2"/>
              <a:buChar char=""/>
              <a:defRPr/>
            </a:pPr>
            <a:r>
              <a:rPr lang="en-GB" dirty="0"/>
              <a:t>Includes solar array, microgrid, the district thermal energy, thermal and battery storage systems</a:t>
            </a:r>
          </a:p>
          <a:p>
            <a:pPr marL="285750" indent="-285750">
              <a:buFont typeface="Symbol" panose="05050102010706020507" pitchFamily="18" charset="2"/>
              <a:buChar char="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242B"/>
              </a:solidFill>
              <a:effectLst/>
              <a:uLnTx/>
              <a:uFillTx/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/>
          <p:cNvSpPr txBox="1">
            <a:spLocks/>
          </p:cNvSpPr>
          <p:nvPr/>
        </p:nvSpPr>
        <p:spPr>
          <a:xfrm>
            <a:off x="12192000" y="1875848"/>
            <a:ext cx="3191101" cy="4358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/>
              <a:t>Architect:</a:t>
            </a:r>
            <a:endParaRPr lang="en-US"/>
          </a:p>
          <a:p>
            <a:pPr lvl="0">
              <a:defRPr/>
            </a:pPr>
            <a:r>
              <a:rPr lang="en-US" b="1"/>
              <a:t>Client: </a:t>
            </a:r>
          </a:p>
          <a:p>
            <a:pPr lvl="0">
              <a:defRPr/>
            </a:pPr>
            <a:r>
              <a:rPr lang="en-US" b="1"/>
              <a:t>Project: </a:t>
            </a:r>
          </a:p>
          <a:p>
            <a:pPr lvl="0">
              <a:defRPr/>
            </a:pPr>
            <a:r>
              <a:rPr lang="en-US" b="1"/>
              <a:t>Services:</a:t>
            </a:r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8773886" y="620714"/>
            <a:ext cx="3286309" cy="15969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9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Las</a:t>
            </a:r>
            <a:r>
              <a:rPr kumimoji="0" lang="en-CA" sz="2900" b="1" i="0" u="none" strike="noStrike" kern="1200" cap="none" spc="0" normalizeH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Positas College</a:t>
            </a:r>
            <a:br>
              <a:rPr kumimoji="0" lang="en-CA" sz="29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panose="00000500000000000000" pitchFamily="2" charset="0"/>
                <a:ea typeface="Montserrat SemiBold" charset="0"/>
                <a:cs typeface="Montserrat SemiBold" charset="0"/>
              </a:rPr>
              <a:t>Livermore, CA</a:t>
            </a:r>
            <a:endParaRPr kumimoji="0" lang="en-CA" sz="2800" b="0" i="1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panose="00000500000000000000" pitchFamily="2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8773886" y="2303929"/>
            <a:ext cx="3191101" cy="2088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Features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242B"/>
                </a:solidFill>
                <a:effectLst/>
                <a:uLnTx/>
                <a:uFillTx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:</a:t>
            </a:r>
          </a:p>
          <a:p>
            <a:pPr marL="285750" indent="-285750">
              <a:buFont typeface="Symbol" panose="05050102010706020507" pitchFamily="18" charset="2"/>
              <a:buChar char=""/>
              <a:defRPr/>
            </a:pPr>
            <a:r>
              <a:rPr lang="en-GB" dirty="0"/>
              <a:t>District scale energy and microgrid system serving the entire campus </a:t>
            </a:r>
          </a:p>
          <a:p>
            <a:pPr marL="285750" indent="-285750">
              <a:buFont typeface="Symbol" panose="05050102010706020507" pitchFamily="18" charset="2"/>
              <a:buChar char=""/>
              <a:defRPr/>
            </a:pPr>
            <a:r>
              <a:rPr lang="en-GB" dirty="0"/>
              <a:t>Includes solar array, microgrid, the district thermal energy, thermal and battery storage systems</a:t>
            </a:r>
          </a:p>
          <a:p>
            <a:pPr marL="285750" indent="-285750">
              <a:buFont typeface="Symbol" panose="05050102010706020507" pitchFamily="18" charset="2"/>
              <a:buChar char="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242B"/>
              </a:solidFill>
              <a:effectLst/>
              <a:uLnTx/>
              <a:uFillTx/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93412C3-52E2-4A23-9032-448397C3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DC0EB5BF-C503-47CD-9F5A-BF544344B576}"/>
              </a:ext>
            </a:extLst>
          </p:cNvPr>
          <p:cNvSpPr txBox="1">
            <a:spLocks/>
          </p:cNvSpPr>
          <p:nvPr/>
        </p:nvSpPr>
        <p:spPr>
          <a:xfrm>
            <a:off x="131805" y="109725"/>
            <a:ext cx="4843607" cy="1145334"/>
          </a:xfrm>
          <a:prstGeom prst="rect">
            <a:avLst/>
          </a:prstGeom>
          <a:solidFill>
            <a:srgbClr val="F2F2F2">
              <a:alpha val="30196"/>
            </a:srgb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National Western Center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1" dirty="0">
                <a:solidFill>
                  <a:schemeClr val="tx1"/>
                </a:solidFill>
                <a:latin typeface="Montserrat" panose="00000500000000000000" pitchFamily="2" charset="0"/>
              </a:rPr>
              <a:t>Denver, CO</a:t>
            </a:r>
            <a:endParaRPr kumimoji="0" lang="en-CA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46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-USA-Buildings-Presentation-20190905 [Compatibility Mode]" id="{7DF30790-701C-418F-9F08-5C13170F3F0A}" vid="{B6D47152-11B4-4776-9D37-7E7F37BE369B}"/>
    </a:ext>
  </a:extLst>
</a:theme>
</file>

<file path=ppt/theme/theme2.xml><?xml version="1.0" encoding="utf-8"?>
<a:theme xmlns:a="http://schemas.openxmlformats.org/drawingml/2006/main" name="2018 ©Arup">
  <a:themeElements>
    <a:clrScheme name="Arup Blue">
      <a:dk1>
        <a:srgbClr val="0C0C0C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28AAE1"/>
      </a:hlink>
      <a:folHlink>
        <a:srgbClr val="105674"/>
      </a:folHlink>
    </a:clrScheme>
    <a:fontScheme name="Aru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AF000D-B48E-4DF0-9FA5-4B4AFBB6E843}" vid="{42EA87B4-B2B2-4531-9A15-57C09E84B4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665FACE49534E9D98E4BC01C00C08" ma:contentTypeVersion="15" ma:contentTypeDescription="Create a new document." ma:contentTypeScope="" ma:versionID="3fef48f6e52312d76c1d267336558fcd">
  <xsd:schema xmlns:xsd="http://www.w3.org/2001/XMLSchema" xmlns:xs="http://www.w3.org/2001/XMLSchema" xmlns:p="http://schemas.microsoft.com/office/2006/metadata/properties" xmlns:ns1="http://schemas.microsoft.com/sharepoint/v3" xmlns:ns3="f771aa66-4034-43f8-a79f-ef844a406faf" xmlns:ns4="74c1b585-2cd6-4b56-8d17-1f6f6ca003d3" targetNamespace="http://schemas.microsoft.com/office/2006/metadata/properties" ma:root="true" ma:fieldsID="9caa4b4c9e4e9aee69e10e6ba572ddbf" ns1:_="" ns3:_="" ns4:_="">
    <xsd:import namespace="http://schemas.microsoft.com/sharepoint/v3"/>
    <xsd:import namespace="f771aa66-4034-43f8-a79f-ef844a406faf"/>
    <xsd:import namespace="74c1b585-2cd6-4b56-8d17-1f6f6ca003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1aa66-4034-43f8-a79f-ef844a406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1b585-2cd6-4b56-8d17-1f6f6ca00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A946CA-49D3-4145-8BBB-BD97822FE371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74c1b585-2cd6-4b56-8d17-1f6f6ca003d3"/>
    <ds:schemaRef ds:uri="http://schemas.microsoft.com/office/2006/documentManagement/types"/>
    <ds:schemaRef ds:uri="f771aa66-4034-43f8-a79f-ef844a406faf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9DA4D5-DA7F-402B-BFC1-A20E6645AB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26ACDF-B4BD-4717-AA41-D7B1E5BFE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1aa66-4034-43f8-a79f-ef844a406faf"/>
    <ds:schemaRef ds:uri="74c1b585-2cd6-4b56-8d17-1f6f6ca00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WSP-USA-Buildings-Presentation-20190905</Template>
  <TotalTime>267</TotalTime>
  <Words>2128</Words>
  <Application>Microsoft Office PowerPoint</Application>
  <PresentationFormat>Widescreen</PresentationFormat>
  <Paragraphs>554</Paragraphs>
  <Slides>25</Slides>
  <Notes>10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Wingdings</vt:lpstr>
      <vt:lpstr>Lucida Grande</vt:lpstr>
      <vt:lpstr>Times New Roman</vt:lpstr>
      <vt:lpstr>Montserrat SemiBold</vt:lpstr>
      <vt:lpstr>Calibri</vt:lpstr>
      <vt:lpstr>Symbol</vt:lpstr>
      <vt:lpstr>Montserrat</vt:lpstr>
      <vt:lpstr>Thème Office</vt:lpstr>
      <vt:lpstr>2018 ©Arup</vt:lpstr>
      <vt:lpstr>Microgrids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Microgrid Optimization</vt:lpstr>
      <vt:lpstr>Microgrid Financing</vt:lpstr>
      <vt:lpstr>Microgrid Financing</vt:lpstr>
      <vt:lpstr>Microgrid Financing</vt:lpstr>
      <vt:lpstr>Microgrid Financing</vt:lpstr>
      <vt:lpstr>PowerPoint Presentation</vt:lpstr>
      <vt:lpstr>Microgrid Adoption</vt:lpstr>
      <vt:lpstr>Thank you !</vt:lpstr>
    </vt:vector>
  </TitlesOfParts>
  <Company>WSP Group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Jaime</dc:creator>
  <cp:lastModifiedBy>Richard Anderson</cp:lastModifiedBy>
  <cp:revision>13</cp:revision>
  <dcterms:created xsi:type="dcterms:W3CDTF">2020-01-21T14:56:18Z</dcterms:created>
  <dcterms:modified xsi:type="dcterms:W3CDTF">2020-01-30T16:33:56Z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0x010100A42665FACE49534E9D98E4BC01C00C08</vt:lpwstr>
  </property>
</Properties>
</file>